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8" r:id="rId5"/>
    <p:sldId id="29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微软雅黑" panose="020B0503020204020204" charset="-122"/>
        <a:ea typeface="微软雅黑" panose="020B0503020204020204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rPr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>
                <a:latin typeface="黑体" panose="02010609060101010101" charset="-122"/>
                <a:ea typeface="黑体" panose="02010609060101010101" charset="-122"/>
              </a:rPr>
              <a:t>利用训练数据和模型大小的规模是深度学习成功的关键。当数据集足够大时，增加神经网络的容量（参数数量）可以得到更高的预测精度。这已在一系列研究领域的工作中得到证实，包括文本，图像，音频等领域。</a:t>
            </a:r>
            <a:endParaRPr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>
              <a:latin typeface="黑体" panose="02010609060101010101" charset="-122"/>
              <a:ea typeface="黑体" panose="02010609060101010101" charset="-122"/>
            </a:endParaRPr>
          </a:p>
          <a:p>
            <a:endParaRPr lang="zh-CN"/>
          </a:p>
          <a:p>
            <a:r>
              <a:rPr lang="zh-CN"/>
              <a:t>神经网络吸收信息的能力受其参数数量的限制。有人在理论上提出了条件计算（conditional computation）的概念，作为大幅提升模型容量而不会大幅增加计算力需求的一种方法。在条件计算中，部分网络的活动以样本数量为基础（active on a per-example basis）。</a:t>
            </a:r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>
                <a:latin typeface="黑体" panose="02010609060101010101" charset="-122"/>
                <a:ea typeface="黑体" panose="02010609060101010101" charset="-122"/>
              </a:rPr>
              <a:t>利用训练数据和模型大小的规模是深度学习成功的关键。当数据集足够大时，增加神经网络的容量（参数数量）可以得到更高的预测精度。这已在一系列研究领域的工作中得到证实，包括文本，图像，音频等领域。对典型的深度学习模型，其中整个模型被激活用于每个示例，由于模型大小和训练样本的数量增加，导致训练成本几乎二次方级地增加。但是计算力和分布式计算的进步不能满足这种需求。</a:t>
            </a:r>
            <a:endParaRPr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>
              <a:latin typeface="黑体" panose="02010609060101010101" charset="-122"/>
              <a:ea typeface="黑体" panose="02010609060101010101" charset="-122"/>
            </a:endParaRPr>
          </a:p>
          <a:p>
            <a:endParaRPr lang="zh-CN"/>
          </a:p>
          <a:p>
            <a:r>
              <a:rPr lang="zh-CN"/>
              <a:t>神经网络吸收信息的能力受其参数数量的限制。有人在理论上提出了条件计算（conditional computation）的概念，作为大幅提升模型容量而不会大幅增加计算力需求的一种方法。在条件计算中，部分网络的活动以样本数量为基础（active on a per-example basis）。</a:t>
            </a:r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>
                <a:latin typeface="黑体" panose="02010609060101010101" charset="-122"/>
                <a:ea typeface="黑体" panose="02010609060101010101" charset="-122"/>
              </a:rPr>
              <a:t>利用训练数据和模型大小的规模是深度学习成功的关键。当数据集足够大时，增加神经网络的容量（参数数量）可以得到更高的预测精度。这已在一系列研究领域的工作中得到证实，包括文本，图像，音频等领域。</a:t>
            </a:r>
            <a:endParaRPr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>
              <a:latin typeface="黑体" panose="02010609060101010101" charset="-122"/>
              <a:ea typeface="黑体" panose="02010609060101010101" charset="-122"/>
            </a:endParaRPr>
          </a:p>
          <a:p>
            <a:endParaRPr lang="zh-CN"/>
          </a:p>
          <a:p>
            <a:r>
              <a:rPr lang="zh-CN"/>
              <a:t>神经网络吸收信息的能力受其参数数量的限制。有人在理论上提出了条件计算（conditional computation）的概念，作为大幅提升模型容量而不会大幅增加计算力需求的一种方法。在条件计算中，部分网络的活动以样本数量为基础（active on a per-example basis）。</a:t>
            </a:r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>
                <a:latin typeface="黑体" panose="02010609060101010101" charset="-122"/>
                <a:ea typeface="黑体" panose="02010609060101010101" charset="-122"/>
              </a:rPr>
              <a:t>利用训练数据和模型大小的规模是深度学习成功的关键。当数据集足够大时，增加神经网络的容量（参数数量）可以得到更高的预测精度。这已在一系列研究领域的工作中得到证实，包括文本，图像，音频等领域。</a:t>
            </a:r>
            <a:endParaRPr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>
              <a:latin typeface="黑体" panose="02010609060101010101" charset="-122"/>
              <a:ea typeface="黑体" panose="02010609060101010101" charset="-122"/>
            </a:endParaRPr>
          </a:p>
          <a:p>
            <a:endParaRPr lang="zh-CN"/>
          </a:p>
          <a:p>
            <a:r>
              <a:rPr lang="zh-CN"/>
              <a:t>神经网络吸收信息的能力受其参数数量的限制。有人在理论上提出了条件计算（conditional computation）的概念，作为大幅提升模型容量而不会大幅增加计算力需求的一种方法。在条件计算中，部分网络的活动以样本数量为基础（active on a per-example basis）。</a:t>
            </a:r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>
                <a:latin typeface="黑体" panose="02010609060101010101" charset="-122"/>
                <a:ea typeface="黑体" panose="02010609060101010101" charset="-122"/>
              </a:rPr>
              <a:t>利用训练数据和模型大小的规模是深度学习成功的关键。当数据集足够大时，增加神经网络的容量（参数数量）可以得到更高的预测精度。这已在一系列研究领域的工作中得到证实，包括文本，图像，音频等领域。</a:t>
            </a:r>
            <a:endParaRPr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>
              <a:latin typeface="黑体" panose="02010609060101010101" charset="-122"/>
              <a:ea typeface="黑体" panose="02010609060101010101" charset="-122"/>
            </a:endParaRPr>
          </a:p>
          <a:p>
            <a:endParaRPr lang="zh-CN"/>
          </a:p>
          <a:p>
            <a:r>
              <a:rPr lang="zh-CN"/>
              <a:t>神经网络吸收信息的能力受其参数数量的限制。有人在理论上提出了条件计算（conditional computation）的概念，作为大幅提升模型容量而不会大幅增加计算力需求的一种方法。在条件计算中，部分网络的活动以样本数量为基础（active on a per-example basis）。</a:t>
            </a:r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>
                <a:latin typeface="黑体" panose="02010609060101010101" charset="-122"/>
                <a:ea typeface="黑体" panose="02010609060101010101" charset="-122"/>
              </a:rPr>
              <a:t>利用训练数据和模型大小的规模是深度学习成功的关键。当数据集足够大时，增加神经网络的容量（参数数量）可以得到更高的预测精度。这已在一系列研究领域的工作中得到证实，包括文本，图像，音频等领域。</a:t>
            </a:r>
            <a:endParaRPr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>
              <a:latin typeface="黑体" panose="02010609060101010101" charset="-122"/>
              <a:ea typeface="黑体" panose="02010609060101010101" charset="-122"/>
            </a:endParaRPr>
          </a:p>
          <a:p>
            <a:endParaRPr lang="zh-CN"/>
          </a:p>
          <a:p>
            <a:r>
              <a:rPr lang="zh-CN"/>
              <a:t>神经网络吸收信息的能力受其参数数量的限制。有人在理论上提出了条件计算（conditional computation）的概念，作为大幅提升模型容量而不会大幅增加计算力需求的一种方法。在条件计算中，部分网络的活动以样本数量为基础（active on a per-example basis）。</a:t>
            </a:r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>
                <a:latin typeface="黑体" panose="02010609060101010101" charset="-122"/>
                <a:ea typeface="黑体" panose="02010609060101010101" charset="-122"/>
              </a:rPr>
              <a:t>利用训练数据和模型大小的规模是深度学习成功的关键。当数据集足够大时，增加神经网络的容量（参数数量）可以得到更高的预测精度。这已在一系列研究领域的工作中得到证实，包括文本，图像，音频等领域。</a:t>
            </a:r>
            <a:endParaRPr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>
              <a:latin typeface="黑体" panose="02010609060101010101" charset="-122"/>
              <a:ea typeface="黑体" panose="02010609060101010101" charset="-122"/>
            </a:endParaRPr>
          </a:p>
          <a:p>
            <a:endParaRPr lang="zh-CN"/>
          </a:p>
          <a:p>
            <a:r>
              <a:rPr lang="zh-CN"/>
              <a:t>神经网络吸收信息的能力受其参数数量的限制。有人在理论上提出了条件计算（conditional computation）的概念，作为大幅提升模型容量而不会大幅增加计算力需求的一种方法。在条件计算中，部分网络的活动以样本数量为基础（active on a per-example basis）。</a:t>
            </a:r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>
                <a:latin typeface="黑体" panose="02010609060101010101" charset="-122"/>
                <a:ea typeface="黑体" panose="02010609060101010101" charset="-122"/>
              </a:rPr>
              <a:t>利用训练数据和模型大小的规模是深度学习成功的关键。当数据集足够大时，增加神经网络的容量（参数数量）可以得到更高的预测精度。这已在一系列研究领域的工作中得到证实，包括文本，图像，音频等领域。</a:t>
            </a:r>
            <a:endParaRPr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>
              <a:latin typeface="黑体" panose="02010609060101010101" charset="-122"/>
              <a:ea typeface="黑体" panose="02010609060101010101" charset="-122"/>
            </a:endParaRPr>
          </a:p>
          <a:p>
            <a:endParaRPr lang="zh-CN"/>
          </a:p>
          <a:p>
            <a:r>
              <a:rPr lang="zh-CN"/>
              <a:t>神经网络吸收信息的能力受其参数数量的限制。有人在理论上提出了条件计算（conditional computation）的概念，作为大幅提升模型容量而不会大幅增加计算力需求的一种方法。在条件计算中，部分网络的活动以样本数量为基础（active on a per-example basis）。</a:t>
            </a:r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4446104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" name="内容占位符 3"/>
          <p:cNvSpPr/>
          <p:nvPr>
            <p:ph idx="10"/>
          </p:nvPr>
        </p:nvSpPr>
        <p:spPr>
          <a:xfrm>
            <a:off x="8054009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4" name="内容占位符 3"/>
          <p:cNvSpPr/>
          <p:nvPr>
            <p:ph idx="10"/>
          </p:nvPr>
        </p:nvSpPr>
        <p:spPr>
          <a:xfrm>
            <a:off x="838200" y="1690688"/>
            <a:ext cx="10515600" cy="217281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" name="内容占位符 3"/>
          <p:cNvSpPr/>
          <p:nvPr>
            <p:ph idx="11"/>
          </p:nvPr>
        </p:nvSpPr>
        <p:spPr>
          <a:xfrm>
            <a:off x="838200" y="3863500"/>
            <a:ext cx="10515600" cy="2241232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多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7" name="图片占位符 6"/>
          <p:cNvSpPr/>
          <p:nvPr>
            <p:ph type="pic" idx="10"/>
          </p:nvPr>
        </p:nvSpPr>
        <p:spPr>
          <a:xfrm>
            <a:off x="838200" y="1690689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8" name="图片占位符 6"/>
          <p:cNvSpPr/>
          <p:nvPr>
            <p:ph type="pic" idx="11"/>
          </p:nvPr>
        </p:nvSpPr>
        <p:spPr>
          <a:xfrm>
            <a:off x="6096001" y="1690689"/>
            <a:ext cx="5257802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9" name="图片占位符 6"/>
          <p:cNvSpPr/>
          <p:nvPr>
            <p:ph type="pic" idx="12"/>
          </p:nvPr>
        </p:nvSpPr>
        <p:spPr>
          <a:xfrm>
            <a:off x="838200" y="4029575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0" name="图片占位符 6"/>
          <p:cNvSpPr/>
          <p:nvPr>
            <p:ph type="pic" idx="13"/>
          </p:nvPr>
        </p:nvSpPr>
        <p:spPr>
          <a:xfrm>
            <a:off x="6096001" y="4029575"/>
            <a:ext cx="5257802" cy="233888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471199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350924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对比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3106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5183188" y="723106"/>
            <a:ext cx="6172200" cy="5411787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3306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727075"/>
            <a:ext cx="6172200" cy="540385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表格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7" name="表格占位符 6"/>
          <p:cNvSpPr/>
          <p:nvPr>
            <p:ph type="tbl" idx="10"/>
          </p:nvPr>
        </p:nvSpPr>
        <p:spPr>
          <a:xfrm>
            <a:off x="5172891" y="719137"/>
            <a:ext cx="6179322" cy="541972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13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微软雅黑" panose="020B0503020204020204" charset="-122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微软雅黑" panose="020B0503020204020204" charset="-122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微软雅黑" panose="020B0503020204020204" charset="-122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微软雅黑" panose="020B0503020204020204" charset="-122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微软雅黑" panose="020B0503020204020204" charset="-122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微软雅黑" panose="020B0503020204020204" charset="-122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微软雅黑" panose="020B0503020204020204" charset="-122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微软雅黑" panose="020B0503020204020204" charset="-122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微软雅黑" panose="020B0503020204020204" charset="-122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030919"/>
          </a:xfrm>
        </p:spPr>
        <p:txBody>
          <a:bodyPr anchor="b">
            <a:normAutofit/>
          </a:bodyPr>
          <a:lstStyle/>
          <a:p>
            <a:r>
              <a:rPr lang="en-US" sz="6600" b="1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鹏程</a:t>
            </a:r>
            <a:r>
              <a:rPr lang="en-US" sz="6600" b="1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en-US" sz="6600" b="1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通言</a:t>
            </a:r>
            <a:endParaRPr lang="en-US" sz="6600" b="1" i="0" strike="noStrike" spc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2000">
                <a:solidFill>
                  <a:srgbClr val="0070C0"/>
                </a:solidFill>
              </a:rPr>
              <a:t>基于稀疏激活与增量式预训练的多语机器翻译模型</a:t>
            </a:r>
            <a:endParaRPr sz="2000">
              <a:solidFill>
                <a:srgbClr val="0070C0"/>
              </a:solidFill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>
            <a:normAutofit/>
          </a:bodyPr>
          <a:lstStyle/>
          <a:p>
            <a:r>
              <a:rPr lang="zh-CN" sz="2400" b="0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张晗</a:t>
            </a:r>
            <a:r>
              <a:rPr lang="zh-CN" sz="2400" b="0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  2021/10/11</a:t>
            </a:r>
            <a:endParaRPr lang="zh-CN" sz="2400" b="0" i="0" strike="noStrike" spc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838200" y="365125"/>
            <a:ext cx="10515600" cy="943990"/>
          </a:xfrm>
        </p:spPr>
        <p:txBody>
          <a:bodyPr anchor="ctr">
            <a:normAutofit/>
          </a:bodyPr>
          <a:lstStyle/>
          <a:p>
            <a:r>
              <a:rPr b="1">
                <a:solidFill>
                  <a:srgbClr val="0070C0"/>
                </a:solidFill>
              </a:rPr>
              <a:t>技术路线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2127298" y="1201702"/>
            <a:ext cx="9144000" cy="2288782"/>
          </a:xfrm>
        </p:spPr>
        <p:txBody>
          <a:bodyPr>
            <a:normAutofit/>
          </a:bodyPr>
          <a:lstStyle/>
          <a:p>
            <a:pPr marL="544195" indent="-544195">
              <a:buFont typeface="Wingdings" panose="05000000000000000000" charset="0"/>
              <a:buChar char="Ø"/>
            </a:pPr>
            <a:r>
              <a:rPr sz="2000"/>
              <a:t>现实约束</a:t>
            </a:r>
            <a:endParaRPr sz="2000"/>
          </a:p>
          <a:p>
            <a:pPr marL="1088390" lvl="1" indent="-544195">
              <a:buAutoNum type="arabicPeriod"/>
            </a:pPr>
            <a:r>
              <a:rPr sz="2000"/>
              <a:t>训练资源有限(只申请到16张V-100)</a:t>
            </a:r>
            <a:endParaRPr sz="2000"/>
          </a:p>
          <a:p>
            <a:pPr marL="1088390" lvl="1" indent="-544195">
              <a:buAutoNum type="arabicPeriod"/>
            </a:pPr>
            <a:r>
              <a:rPr sz="2000"/>
              <a:t>时间紧，一个月要出模型初版</a:t>
            </a:r>
            <a:endParaRPr sz="2000"/>
          </a:p>
          <a:p>
            <a:pPr marL="1088390" lvl="1" indent="-544195">
              <a:buAutoNum type="arabicPeriod"/>
            </a:pPr>
            <a:r>
              <a:rPr sz="2000"/>
              <a:t>没有经验，没做过机器翻译</a:t>
            </a:r>
            <a:endParaRPr sz="2000"/>
          </a:p>
        </p:txBody>
      </p:sp>
      <p:sp>
        <p:nvSpPr>
          <p:cNvPr id="4" name="下箭头 3"/>
          <p:cNvSpPr/>
          <p:nvPr/>
        </p:nvSpPr>
        <p:spPr>
          <a:xfrm>
            <a:off x="3082650" y="3098926"/>
            <a:ext cx="340322" cy="556890"/>
          </a:xfrm>
          <a:prstGeom prst="downArrow">
            <a:avLst/>
          </a:prstGeom>
          <a:solidFill>
            <a:srgbClr val="E06666"/>
          </a:solidFill>
          <a:ln w="0"/>
        </p:spPr>
        <p:txBody>
          <a:bodyPr anchor="ctr"/>
          <a:lstStyle/>
          <a:p>
            <a:pPr algn="ctr"/>
            <a:endParaRPr>
              <a:solidFill>
                <a:srgbClr val="FFC8B8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27298" y="3746626"/>
            <a:ext cx="7364472" cy="2470150"/>
          </a:xfrm>
        </p:spPr>
        <p:txBody>
          <a:bodyPr>
            <a:spAutoFit/>
          </a:bodyPr>
          <a:lstStyle/>
          <a:p>
            <a:pPr marL="544195" indent="-544195">
              <a:buFont typeface="Wingdings" panose="05000000000000000000" charset="0"/>
              <a:buChar char="Ø"/>
            </a:pPr>
            <a:r>
              <a:rPr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工程思路</a:t>
            </a:r>
            <a:endParaRPr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088390" lvl="1" indent="-544195">
              <a:buAutoNum type="arabicPeriod"/>
            </a:pPr>
            <a:r>
              <a:rPr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训练资源有限：使用稀疏激活（混合专家）模型，减少硬件负荷，且混合专家模型对</a:t>
            </a:r>
            <a:r>
              <a:rPr sz="20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多任务</a:t>
            </a:r>
            <a:r>
              <a:rPr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的训练更友好。</a:t>
            </a:r>
            <a:endParaRPr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088390" lvl="1" indent="-544195">
              <a:buAutoNum type="arabicPeriod"/>
            </a:pPr>
            <a:r>
              <a:rPr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时间紧：对已开源的模型进行改进升级</a:t>
            </a:r>
            <a:endParaRPr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088390" lvl="1" indent="-544195">
              <a:buAutoNum type="arabicPeriod"/>
            </a:pPr>
            <a:r>
              <a:rPr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经验少：在成熟的框架上进行尝试，减少代码的撰写量和出现低级错误的几率</a:t>
            </a:r>
            <a:endParaRPr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58715" y="3098926"/>
            <a:ext cx="5276513" cy="647700"/>
          </a:xfrm>
          <a:prstGeom prst="rect">
            <a:avLst/>
          </a:prstGeom>
          <a:noFill/>
          <a:ln w="0"/>
        </p:spPr>
        <p:txBody>
          <a:bodyPr>
            <a:spAutoFit/>
          </a:bodyPr>
          <a:lstStyle/>
          <a:p>
            <a:r>
              <a:rPr sz="2800" b="1">
                <a:solidFill>
                  <a:srgbClr val="FF0000"/>
                </a:solidFill>
              </a:rPr>
              <a:t>M2M-100+Fairseq+FastMoe</a:t>
            </a:r>
            <a:endParaRPr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3054748" y="2690259"/>
            <a:ext cx="6082632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buNone/>
            </a:pPr>
            <a:r>
              <a:rPr sz="4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M2M-100：支持100种语言的机器翻译模型</a:t>
            </a:r>
            <a:endParaRPr sz="4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3603550" y="556717"/>
            <a:ext cx="8588514" cy="50710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4124" y="556717"/>
            <a:ext cx="6096000" cy="717550"/>
          </a:xfrm>
        </p:spPr>
        <p:txBody>
          <a:bodyPr>
            <a:spAutoFit/>
          </a:bodyPr>
          <a:lstStyle/>
          <a:p>
            <a:pPr>
              <a:buNone/>
            </a:pPr>
            <a:r>
              <a:rPr sz="32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M2M-100</a:t>
            </a:r>
            <a:endParaRPr sz="32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4256" y="1511279"/>
            <a:ext cx="2690534" cy="32575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r>
              <a:t>1. 去中心化的多对多的机器翻译模型</a:t>
            </a:r>
          </a:p>
          <a:p/>
          <a:p>
            <a:r>
              <a:t>2. 根据语种、语系、地理人文等因素构建平行语料</a:t>
            </a:r>
          </a:p>
          <a:p/>
          <a:p>
            <a:r>
              <a:t>3. 共享子词表，多语种联合训练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5461652" y="217596"/>
            <a:ext cx="4872309" cy="642293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" y="738685"/>
            <a:ext cx="12192000" cy="456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sz="3600" b="1">
                <a:solidFill>
                  <a:srgbClr val="0070C0"/>
                </a:solidFill>
              </a:rPr>
              <a:t>M2M-100 优势</a:t>
            </a:r>
            <a:endParaRPr sz="3600" b="1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433552" y="1825625"/>
            <a:ext cx="9427937" cy="4351338"/>
          </a:xfrm>
        </p:spPr>
        <p:txBody>
          <a:bodyPr>
            <a:normAutofit/>
          </a:bodyPr>
          <a:lstStyle/>
          <a:p>
            <a:pPr marL="544195" indent="-544195">
              <a:buFont typeface="Wingdings" panose="05000000000000000000" charset="0"/>
              <a:buChar char="Ø"/>
            </a:pPr>
            <a:r>
              <a:rPr sz="2400"/>
              <a:t>充分数据的预训练：学习到语言的共性信息</a:t>
            </a:r>
            <a:endParaRPr sz="2400"/>
          </a:p>
          <a:p>
            <a:pPr marL="544195" indent="-544195">
              <a:buFont typeface="Wingdings" panose="05000000000000000000" charset="0"/>
              <a:buChar char="Ø"/>
            </a:pPr>
            <a:r>
              <a:rPr sz="2400"/>
              <a:t>广泛的词表覆盖面：大部分稀疏语言的相近、相似语种（相同或相似的词根）都包含在预训练语料中</a:t>
            </a:r>
            <a:endParaRPr sz="2400"/>
          </a:p>
          <a:p>
            <a:pPr marL="544195" indent="-544195">
              <a:buFont typeface="Wingdings" panose="05000000000000000000" charset="0"/>
              <a:buChar char="Ø"/>
            </a:pPr>
            <a:r>
              <a:rPr lang="zh-CN" sz="2400" b="0" i="0" strike="noStrik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语种、语系之间通过桥梁语言构建平行语料：有助于提升多对多翻译的平均</a:t>
            </a:r>
            <a:endParaRPr lang="zh-CN" sz="2400" b="0" i="0" strike="noStrik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44195" indent="-544195">
              <a:buFont typeface="Wingdings" panose="05000000000000000000" charset="0"/>
              <a:buChar char="Ø"/>
            </a:pPr>
            <a:r>
              <a:rPr lang="zh-CN" sz="2400" b="0" i="0" strike="noStrik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sz="2400" b="0" i="0" strike="noStrik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参数开源</a:t>
            </a:r>
            <a:endParaRPr lang="zh-CN" sz="2400" b="0" i="0" strike="noStrik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611319" y="2592686"/>
            <a:ext cx="10866235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544195" lvl="1" indent="0" algn="ctr">
              <a:buNone/>
            </a:pPr>
            <a:r>
              <a:rPr sz="4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混合专家技术</a:t>
            </a:r>
            <a:endParaRPr sz="4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6491" y="1197753"/>
            <a:ext cx="5478780" cy="2811780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>
          <a:xfrm>
            <a:off x="1463987" y="368935"/>
            <a:ext cx="3583940" cy="52197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l" defTabSz="901700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什么是混合专家</a:t>
            </a:r>
            <a:r>
              <a:rPr lang="en-US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(MOE)</a:t>
            </a:r>
            <a:endParaRPr lang="en-US" sz="2800" b="1">
              <a:solidFill>
                <a:srgbClr val="E7E6E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6950" y="1295014"/>
            <a:ext cx="4599520" cy="2769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条件计算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在条件计算中，部分网络的活动以样本为基础（active on a per-example basis）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sz="2000" b="1">
                <a:latin typeface="黑体" panose="02010609060101010101" charset="-122"/>
                <a:ea typeface="黑体" panose="02010609060101010101" charset="-122"/>
              </a:rPr>
              <a:t>-&gt; </a:t>
            </a:r>
            <a:r>
              <a:rPr lang="zh-CN" sz="2000" b="1">
                <a:latin typeface="黑体" panose="02010609060101010101" charset="-122"/>
                <a:ea typeface="黑体" panose="02010609060101010101" charset="-122"/>
              </a:rPr>
              <a:t>人话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zh-CN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计算路径是根据输入样本而变化</a:t>
            </a:r>
            <a:r>
              <a:rPr 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，给网络结构带来最大的灵活性。</a:t>
            </a:r>
            <a:endParaRPr lang="zh-CN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6950" y="3816350"/>
            <a:ext cx="10197465" cy="1014730"/>
          </a:xfrm>
          <a:prstGeom prst="rect">
            <a:avLst/>
          </a:prstGeom>
          <a:noFill/>
          <a:ln w="0"/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专家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一个网络层，或者一个自定义网络结构。在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Transformer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结构中常用一个</a:t>
            </a:r>
            <a:r>
              <a:rPr 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MLP</a:t>
            </a:r>
            <a:r>
              <a:rPr lang="zh-CN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层。</a:t>
            </a:r>
            <a:endParaRPr lang="zh-CN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混合专家有多个专家层</a:t>
            </a:r>
            <a:r>
              <a:rPr 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(MLP)</a:t>
            </a:r>
            <a:r>
              <a:rPr lang="zh-CN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，每次计算时不全部参与运算（激活）。</a:t>
            </a:r>
            <a:endParaRPr lang="zh-CN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950" y="4831080"/>
            <a:ext cx="10197465" cy="7067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门控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由一个神经网络层决策哪个专家该被激活，常用一个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nn.Linear(H,N)</a:t>
            </a:r>
            <a:endParaRPr 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>
          <a:xfrm>
            <a:off x="1463987" y="368935"/>
            <a:ext cx="1612900" cy="52197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l" defTabSz="901700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研究历史</a:t>
            </a:r>
            <a:endParaRPr lang="zh-CN" sz="2800" b="1">
              <a:solidFill>
                <a:srgbClr val="E7E6E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7585" y="1525270"/>
            <a:ext cx="10197465" cy="40925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1991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年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：《Adaptive mixtures of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local experts》，作者包括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Geoffrey E Hinton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2017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年：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谷歌提出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Sparsely-Gated Mixture-of-Experts layer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，参数量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137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B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2020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年：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谷歌提出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GShard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，参数量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600B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2021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年：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谷歌提出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Switch Transformer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，参数量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1600B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MOE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的成功案例：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Facebook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机器翻译模型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M2M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100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种语言两两互译，稀疏语言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BLEU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提升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10+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快手万亿CTR模型：PPNet，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精准推荐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各种多任务学习：自然语言理解，图文生成，多模态检索匹配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...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3675" y="1603375"/>
            <a:ext cx="8554085" cy="3794125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>
          <a:xfrm>
            <a:off x="1463987" y="368935"/>
            <a:ext cx="3042920" cy="52197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l" defTabSz="901700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为什么用混合专家</a:t>
            </a:r>
            <a:endParaRPr lang="zh-CN" sz="2800" b="1">
              <a:solidFill>
                <a:srgbClr val="E7E6E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7585" y="1116965"/>
            <a:ext cx="10197465" cy="13220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sz="2000">
                <a:latin typeface="黑体" panose="02010609060101010101" charset="-122"/>
                <a:ea typeface="黑体" panose="02010609060101010101" charset="-122"/>
              </a:rPr>
              <a:t>Scaling Laws for Neural Language Models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》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- OPENAI2020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样本效率和计算效率与模型规模正相关</a:t>
            </a:r>
            <a:endParaRPr lang="zh-CN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7585" y="5397500"/>
            <a:ext cx="6024880" cy="39878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  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在计算资源能承受的范围内：语言模型越大越好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9105" y="2566670"/>
            <a:ext cx="5426075" cy="4179570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>
          <a:xfrm>
            <a:off x="1463987" y="368935"/>
            <a:ext cx="2327910" cy="52197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l" defTabSz="901700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混合专家优势</a:t>
            </a:r>
            <a:endParaRPr lang="zh-CN" sz="2800" b="1">
              <a:solidFill>
                <a:srgbClr val="E7E6E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6950" y="1449705"/>
            <a:ext cx="10197465" cy="2245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稀疏激活专家层，专家数增加，但推断速度恒定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分布式混合专家，一定程度降低分布式训练参数冗余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参数量提升，拟合能力更强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zh-CN" sz="2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相同训练时间收敛更快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右箭头 6"/>
          <p:cNvSpPr/>
          <p:nvPr/>
        </p:nvSpPr>
        <p:spPr>
          <a:xfrm rot="660000">
            <a:off x="4105275" y="3630295"/>
            <a:ext cx="1393825" cy="125730"/>
          </a:xfrm>
          <a:prstGeom prst="rightArrow">
            <a:avLst/>
          </a:prstGeom>
          <a:solidFill>
            <a:srgbClr val="B90000">
              <a:lumMod val="60000"/>
              <a:lumOff val="40000"/>
            </a:srgbClr>
          </a:solidFill>
          <a:ln w="6350" cap="flat" cmpd="sng">
            <a:solidFill>
              <a:schemeClr val="tx1"/>
            </a:solidFill>
            <a:prstDash val="solid"/>
          </a:ln>
        </p:spPr>
        <p:txBody>
          <a:bodyPr anchor="ctr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/>
            <a:endParaRPr lang="zh-CN" b="1" ker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400810" y="1541145"/>
            <a:ext cx="9037320" cy="4511040"/>
            <a:chOff x="2190" y="2379"/>
            <a:chExt cx="14232" cy="71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90" y="2379"/>
              <a:ext cx="14232" cy="7104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9796" y="5260"/>
              <a:ext cx="1573" cy="934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zh-CN" b="1" ker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9" name="直接箭头连接符 8"/>
            <p:cNvCxnSpPr>
              <a:stCxn id="8" idx="1"/>
            </p:cNvCxnSpPr>
            <p:nvPr/>
          </p:nvCxnSpPr>
          <p:spPr>
            <a:xfrm flipH="1" flipV="1">
              <a:off x="7485" y="5719"/>
              <a:ext cx="2311" cy="8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olid"/>
              <a:miter/>
              <a:tailEnd type="arrow"/>
            </a:ln>
          </p:spPr>
        </p:cxnSp>
        <p:sp>
          <p:nvSpPr>
            <p:cNvPr id="10" name="文本框 9"/>
            <p:cNvSpPr txBox="1"/>
            <p:nvPr/>
          </p:nvSpPr>
          <p:spPr>
            <a:xfrm>
              <a:off x="5469" y="5260"/>
              <a:ext cx="2017" cy="7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pPr indent="0">
                <a:buClr>
                  <a:srgbClr val="C00000"/>
                </a:buClr>
                <a:buFont typeface="Wingdings" panose="05000000000000000000" pitchFamily="2" charset="2"/>
                <a:buNone/>
              </a:pPr>
              <a:r>
                <a:rPr lang="zh-CN" sz="200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如何参与求导？</a:t>
              </a:r>
              <a:endParaRPr lang="zh-CN" sz="2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2" name="Rectangle 1"/>
          <p:cNvSpPr>
            <a:spLocks noChangeArrowheads="1"/>
          </p:cNvSpPr>
          <p:nvPr/>
        </p:nvSpPr>
        <p:spPr>
          <a:xfrm>
            <a:off x="1463987" y="368935"/>
            <a:ext cx="1612900" cy="52197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l" defTabSz="901700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面临问题</a:t>
            </a:r>
            <a:endParaRPr lang="zh-CN" sz="2800" b="1">
              <a:solidFill>
                <a:srgbClr val="E7E6E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6440" y="1100455"/>
            <a:ext cx="6004560" cy="7067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稀疏激活操作是离散操作，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Gate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层优化困难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专家层稀疏激活，训练不充分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b="1">
                <a:solidFill>
                  <a:srgbClr val="0070C0"/>
                </a:solidFill>
              </a:rPr>
              <a:t>目录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3618470" y="1603203"/>
            <a:ext cx="7339914" cy="4104203"/>
          </a:xfrm>
        </p:spPr>
        <p:txBody>
          <a:bodyPr>
            <a:noAutofit/>
          </a:bodyPr>
          <a:lstStyle/>
          <a:p>
            <a:pPr marL="544195" indent="-544195">
              <a:buFont typeface="Wingdings" panose="05000000000000000000" charset="0"/>
              <a:buChar char="Ø"/>
            </a:pPr>
            <a:r>
              <a:rPr sz="2400" b="1">
                <a:solidFill>
                  <a:srgbClr val="0070C0"/>
                </a:solidFill>
              </a:rPr>
              <a:t>研究背景</a:t>
            </a:r>
            <a:endParaRPr sz="2400" b="1">
              <a:solidFill>
                <a:srgbClr val="0070C0"/>
              </a:solidFill>
            </a:endParaRPr>
          </a:p>
          <a:p>
            <a:pPr marL="544195" indent="-544195">
              <a:buFont typeface="Wingdings" panose="05000000000000000000" charset="0"/>
              <a:buChar char="Ø"/>
            </a:pPr>
            <a:r>
              <a:rPr sz="2400" b="1">
                <a:solidFill>
                  <a:srgbClr val="0070C0"/>
                </a:solidFill>
              </a:rPr>
              <a:t>数据挑战与技术路线</a:t>
            </a:r>
            <a:endParaRPr sz="2400" b="1">
              <a:solidFill>
                <a:srgbClr val="0070C0"/>
              </a:solidFill>
            </a:endParaRPr>
          </a:p>
          <a:p>
            <a:pPr marL="544195" indent="-544195">
              <a:buFont typeface="Wingdings" panose="05000000000000000000" charset="0"/>
              <a:buChar char="Ø"/>
            </a:pPr>
            <a:r>
              <a:rPr sz="2400" b="1">
                <a:solidFill>
                  <a:srgbClr val="0070C0"/>
                </a:solidFill>
              </a:rPr>
              <a:t>M2M多语言机器翻译模型（</a:t>
            </a:r>
            <a:r>
              <a:rPr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Facebook</a:t>
            </a:r>
            <a:r>
              <a:rPr sz="2400" b="1">
                <a:solidFill>
                  <a:srgbClr val="0070C0"/>
                </a:solidFill>
              </a:rPr>
              <a:t>）</a:t>
            </a:r>
            <a:endParaRPr sz="2400" b="1">
              <a:solidFill>
                <a:srgbClr val="0070C0"/>
              </a:solidFill>
            </a:endParaRPr>
          </a:p>
          <a:p>
            <a:pPr marL="544195" indent="-544195">
              <a:buFont typeface="Wingdings" panose="05000000000000000000" charset="0"/>
              <a:buChar char="Ø"/>
            </a:pPr>
            <a:r>
              <a:rPr sz="2400" b="1">
                <a:solidFill>
                  <a:srgbClr val="0070C0"/>
                </a:solidFill>
              </a:rPr>
              <a:t>混合专家技术进展</a:t>
            </a:r>
            <a:endParaRPr sz="2400" b="1">
              <a:solidFill>
                <a:srgbClr val="0070C0"/>
              </a:solidFill>
            </a:endParaRPr>
          </a:p>
          <a:p>
            <a:pPr marL="544195" indent="-544195">
              <a:buFont typeface="Wingdings" panose="05000000000000000000" charset="0"/>
              <a:buChar char="Ø"/>
            </a:pPr>
            <a:r>
              <a:rPr lang="zh-CN" sz="2400" b="1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鹏程·通言</a:t>
            </a:r>
            <a:endParaRPr lang="zh-CN" sz="2400" b="1" i="0" strike="noStrike" spc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82700" lvl="1" indent="-641350">
              <a:buFont typeface="Wingdings" panose="05000000000000000000" charset="0"/>
              <a:buChar char="l"/>
            </a:pPr>
            <a:r>
              <a:rPr b="1">
                <a:solidFill>
                  <a:srgbClr val="0070C0"/>
                </a:solidFill>
              </a:rPr>
              <a:t>增量式预训练</a:t>
            </a:r>
            <a:endParaRPr b="1">
              <a:solidFill>
                <a:srgbClr val="0070C0"/>
              </a:solidFill>
            </a:endParaRPr>
          </a:p>
          <a:p>
            <a:pPr marL="1282700" lvl="1" indent="-641350">
              <a:buFont typeface="Wingdings" panose="05000000000000000000" charset="0"/>
              <a:buChar char="l"/>
            </a:pPr>
            <a:r>
              <a:rPr b="1">
                <a:solidFill>
                  <a:srgbClr val="0070C0"/>
                </a:solidFill>
              </a:rPr>
              <a:t>可持续学习方案</a:t>
            </a:r>
            <a:endParaRPr b="1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>
          <a:xfrm>
            <a:off x="1463987" y="368935"/>
            <a:ext cx="1612900" cy="52197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l" defTabSz="901700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面临问题</a:t>
            </a:r>
            <a:endParaRPr lang="zh-CN" sz="2800" b="1">
              <a:solidFill>
                <a:srgbClr val="E7E6E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6440" y="1100455"/>
            <a:ext cx="6492875" cy="3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负载不均衡，大量专家层占据内存，却不参与计算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1365" y="1499235"/>
            <a:ext cx="8129905" cy="4504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>
          <a:xfrm>
            <a:off x="1463987" y="368935"/>
            <a:ext cx="1612900" cy="52197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l" defTabSz="901700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谷歌方案</a:t>
            </a:r>
            <a:endParaRPr lang="zh-CN" sz="2800" b="1">
              <a:solidFill>
                <a:srgbClr val="E7E6E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6440" y="1100455"/>
            <a:ext cx="6492875" cy="10147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Switch-Transformer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按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Token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分配专家，一个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Token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激活一个专家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引入负载均衡辅助函数均衡专家负载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5770" y="2250440"/>
            <a:ext cx="8245475" cy="3696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860" y="683260"/>
            <a:ext cx="4955540" cy="5969000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>
          <a:xfrm>
            <a:off x="1463987" y="368935"/>
            <a:ext cx="2685415" cy="52197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l" defTabSz="901700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分布式混合专家</a:t>
            </a:r>
            <a:endParaRPr lang="zh-CN" sz="2800" b="1">
              <a:solidFill>
                <a:srgbClr val="E7E6E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6440" y="1090295"/>
            <a:ext cx="6492875" cy="3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Fastmoe(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开源库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2021)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" y="1938020"/>
            <a:ext cx="5125720" cy="3215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7985" y="430530"/>
            <a:ext cx="6492875" cy="3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 GShard(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谷歌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2020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1025" y="5153660"/>
            <a:ext cx="4886960" cy="7067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indent="0" algn="l">
              <a:buClr>
                <a:srgbClr val="C00000"/>
              </a:buClr>
              <a:buSzTx/>
              <a:buFont typeface="Wingdings" panose="05000000000000000000" pitchFamily="2" charset="2"/>
              <a:buNone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《FASTMOE: A FAST MIXTURE-OF-EXPERT TRAININGSYSTEM》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0" name="直接箭头连接符 9"/>
          <p:cNvCxnSpPr>
            <a:endCxn id="3" idx="3"/>
          </p:cNvCxnSpPr>
          <p:nvPr/>
        </p:nvCxnSpPr>
        <p:spPr>
          <a:xfrm flipH="1" flipV="1">
            <a:off x="5467985" y="3545840"/>
            <a:ext cx="920115" cy="1021715"/>
          </a:xfrm>
          <a:prstGeom prst="straightConnector1">
            <a:avLst/>
          </a:prstGeom>
          <a:ln w="19050">
            <a:solidFill>
              <a:srgbClr val="FF2D2D"/>
            </a:solidFill>
            <a:prstDash val="solid"/>
            <a:miter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>
          <a:xfrm>
            <a:off x="1463987" y="368935"/>
            <a:ext cx="3224530" cy="52197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l" defTabSz="901700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数据与</a:t>
            </a:r>
            <a:r>
              <a:rPr lang="en-US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moe</a:t>
            </a: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混合并行</a:t>
            </a:r>
            <a:endParaRPr lang="en-US" sz="2800" b="1">
              <a:solidFill>
                <a:srgbClr val="E7E6E6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0" y="517525"/>
            <a:ext cx="4955540" cy="596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48275" y="1383030"/>
            <a:ext cx="5537200" cy="2532380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</a:ln>
        </p:spPr>
        <p:txBody>
          <a:bodyPr anchor="ctr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/>
            <a:endParaRPr lang="zh-CN" b="1" ker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8275" y="4879975"/>
            <a:ext cx="5537200" cy="1057275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</a:ln>
        </p:spPr>
        <p:txBody>
          <a:bodyPr anchor="ctr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/>
            <a:endParaRPr lang="zh-CN" b="1" ker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箭头连接符 10"/>
          <p:cNvCxnSpPr>
            <a:stCxn id="7" idx="1"/>
          </p:cNvCxnSpPr>
          <p:nvPr/>
        </p:nvCxnSpPr>
        <p:spPr>
          <a:xfrm flipH="1" flipV="1">
            <a:off x="4246245" y="2640330"/>
            <a:ext cx="1002030" cy="8890"/>
          </a:xfrm>
          <a:prstGeom prst="straightConnector1">
            <a:avLst/>
          </a:prstGeom>
          <a:ln w="12700">
            <a:solidFill>
              <a:srgbClr val="92D050"/>
            </a:solidFill>
            <a:prstDash val="solid"/>
            <a:miter/>
            <a:tailEnd type="arrow"/>
          </a:ln>
        </p:spPr>
      </p:cxnSp>
      <p:sp>
        <p:nvSpPr>
          <p:cNvPr id="13" name="文本框 12"/>
          <p:cNvSpPr txBox="1"/>
          <p:nvPr/>
        </p:nvSpPr>
        <p:spPr>
          <a:xfrm>
            <a:off x="2061210" y="2430780"/>
            <a:ext cx="2084705" cy="555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梯度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All_reduce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61210" y="5203825"/>
            <a:ext cx="2084705" cy="555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梯度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All_reduce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4246245" y="5403850"/>
            <a:ext cx="1002030" cy="8890"/>
          </a:xfrm>
          <a:prstGeom prst="straightConnector1">
            <a:avLst/>
          </a:prstGeom>
          <a:ln w="12700">
            <a:solidFill>
              <a:srgbClr val="92D050"/>
            </a:solidFill>
            <a:prstDash val="solid"/>
            <a:miter/>
            <a:tailEnd type="arrow"/>
          </a:ln>
        </p:spPr>
      </p:cxnSp>
      <p:cxnSp>
        <p:nvCxnSpPr>
          <p:cNvPr id="16" name="直接箭头连接符 15"/>
          <p:cNvCxnSpPr/>
          <p:nvPr/>
        </p:nvCxnSpPr>
        <p:spPr>
          <a:xfrm flipH="1">
            <a:off x="4218940" y="4361815"/>
            <a:ext cx="1739265" cy="0"/>
          </a:xfrm>
          <a:prstGeom prst="straightConnector1">
            <a:avLst/>
          </a:prstGeom>
          <a:ln w="6350">
            <a:solidFill>
              <a:srgbClr val="FF0000"/>
            </a:solidFill>
            <a:prstDash val="solid"/>
            <a:miter/>
            <a:tailEnd type="arrow"/>
          </a:ln>
        </p:spPr>
      </p:cxnSp>
      <p:sp>
        <p:nvSpPr>
          <p:cNvPr id="17" name="文本框 16"/>
          <p:cNvSpPr txBox="1"/>
          <p:nvPr/>
        </p:nvSpPr>
        <p:spPr>
          <a:xfrm>
            <a:off x="3203575" y="4156710"/>
            <a:ext cx="1466215" cy="555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>
            <a:lvl1pPr lvl="0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indent="0">
              <a:buClr>
                <a:srgbClr val="C00000"/>
              </a:buClr>
              <a:buFont typeface="Wingdings" panose="05000000000000000000" pitchFamily="2" charset="2"/>
              <a:buNone/>
            </a:pP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不操作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3427793" y="2592686"/>
            <a:ext cx="8049760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544195" indent="-544195">
              <a:buFont typeface="Wingdings" panose="05000000000000000000" charset="0"/>
              <a:buChar char="Ø"/>
            </a:pPr>
            <a:r>
              <a:rPr lang="zh-CN" sz="4800" b="1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鹏程</a:t>
            </a:r>
            <a:r>
              <a:rPr lang="zh-CN" sz="4800" b="1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sz="4800" b="1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通言</a:t>
            </a:r>
            <a:endParaRPr lang="zh-CN" sz="4800" b="1" i="0" strike="noStrike" spc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82700" lvl="1" indent="-641350">
              <a:buFont typeface="Wingdings" panose="05000000000000000000" charset="0"/>
              <a:buChar char="ü"/>
            </a:pPr>
            <a:r>
              <a:rPr sz="36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增量式预训练</a:t>
            </a:r>
            <a:endParaRPr sz="36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82700" lvl="1" indent="-641350">
              <a:buFont typeface="Wingdings" panose="05000000000000000000" charset="0"/>
              <a:buChar char="l"/>
            </a:pPr>
            <a:r>
              <a:rPr sz="3600" b="1">
                <a:solidFill>
                  <a:srgbClr val="C4C4C4"/>
                </a:solidFill>
                <a:latin typeface="微软雅黑" panose="020B0503020204020204" charset="-122"/>
                <a:ea typeface="微软雅黑" panose="020B0503020204020204" charset="-122"/>
              </a:rPr>
              <a:t>可持续学习方案</a:t>
            </a:r>
            <a:endParaRPr sz="3600" b="1">
              <a:solidFill>
                <a:srgbClr val="C4C4C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364038" y="422910"/>
            <a:ext cx="6096000" cy="520700"/>
          </a:xfrm>
        </p:spPr>
        <p:txBody>
          <a:bodyPr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l" defTabSz="901700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通言模型结构</a:t>
            </a:r>
            <a:endParaRPr lang="zh-CN" sz="2800" b="1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9493" y="1438351"/>
            <a:ext cx="4389704" cy="3835400"/>
          </a:xfrm>
        </p:spPr>
        <p:txBody>
          <a:bodyPr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1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模型结构 Encoder-Decoder</a:t>
            </a:r>
            <a:endParaRPr lang="en-US" sz="1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endParaRPr lang="en-US" sz="20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1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专家层 FFN layer</a:t>
            </a:r>
            <a:endParaRPr lang="en-US" sz="1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endParaRPr lang="en-US" sz="20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1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专家数 16, 激活数 2</a:t>
            </a:r>
            <a:endParaRPr lang="en-US" sz="1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endParaRPr lang="en-US" sz="20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1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单卡专家数 1</a:t>
            </a:r>
            <a:endParaRPr lang="en-US" sz="1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endParaRPr lang="en-US" sz="20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1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层数 Enc-24/Dec-24</a:t>
            </a:r>
            <a:endParaRPr lang="en-US" sz="1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endParaRPr lang="en-US" sz="20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1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词表大小 128K</a:t>
            </a:r>
            <a:endParaRPr lang="en-US" sz="1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endParaRPr lang="en-US" sz="20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1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维度 d=1024,dff=8192</a:t>
            </a:r>
            <a:endParaRPr lang="en-US" sz="1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393309" y="1735695"/>
            <a:ext cx="8798755" cy="3828639"/>
            <a:chOff x="3393309" y="1735695"/>
            <a:chExt cx="8798755" cy="3828639"/>
          </a:xfrm>
        </p:grpSpPr>
        <p:pic>
          <p:nvPicPr>
            <p:cNvPr id="6" name="图片 5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8270021" y="1910700"/>
              <a:ext cx="3922043" cy="3420977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 rot="0">
              <a:off x="3393310" y="2240418"/>
              <a:ext cx="4400874" cy="3323916"/>
              <a:chOff x="5991860" y="1154420"/>
              <a:chExt cx="4955540" cy="3230260"/>
            </a:xfrm>
          </p:grpSpPr>
          <p:pic>
            <p:nvPicPr>
              <p:cNvPr id="8" name="图片 5"/>
              <p:cNvPicPr>
                <a:picLocks noChangeAspect="1"/>
              </p:cNvPicPr>
              <p:nvPr/>
            </p:nvPicPr>
            <p:blipFill>
              <a:blip r:embed="rId2"/>
              <a:srcRect t="7893" b="82297"/>
              <a:stretch>
                <a:fillRect/>
              </a:stretch>
            </p:blipFill>
            <p:spPr>
              <a:xfrm>
                <a:off x="5991860" y="1154420"/>
                <a:ext cx="4955540" cy="585557"/>
              </a:xfrm>
              <a:prstGeom prst="rect">
                <a:avLst/>
              </a:prstGeom>
            </p:spPr>
          </p:pic>
          <p:pic>
            <p:nvPicPr>
              <p:cNvPr id="9" name="图片 5"/>
              <p:cNvPicPr>
                <a:picLocks noChangeAspect="1"/>
              </p:cNvPicPr>
              <p:nvPr/>
            </p:nvPicPr>
            <p:blipFill>
              <a:blip r:embed="rId2"/>
              <a:srcRect t="55693"/>
              <a:stretch>
                <a:fillRect/>
              </a:stretch>
            </p:blipFill>
            <p:spPr>
              <a:xfrm>
                <a:off x="5991860" y="1739978"/>
                <a:ext cx="4955540" cy="2644702"/>
              </a:xfrm>
              <a:prstGeom prst="rect">
                <a:avLst/>
              </a:prstGeom>
            </p:spPr>
          </p:pic>
        </p:grpSp>
        <p:cxnSp>
          <p:nvCxnSpPr>
            <p:cNvPr id="10" name="直接箭头连接符 9"/>
            <p:cNvCxnSpPr/>
            <p:nvPr/>
          </p:nvCxnSpPr>
          <p:spPr>
            <a:xfrm flipH="1">
              <a:off x="7673868" y="1735695"/>
              <a:ext cx="720311" cy="1263328"/>
            </a:xfrm>
            <a:prstGeom prst="straightConnector1">
              <a:avLst/>
            </a:prstGeom>
            <a:ln w="19050">
              <a:solidFill>
                <a:srgbClr val="FF2D2D"/>
              </a:solidFill>
              <a:prstDash val="sysDot"/>
              <a:miter/>
            </a:ln>
          </p:spPr>
        </p:cxnSp>
        <p:cxnSp>
          <p:nvCxnSpPr>
            <p:cNvPr id="11" name="直接箭头连接符 9"/>
            <p:cNvCxnSpPr/>
            <p:nvPr/>
          </p:nvCxnSpPr>
          <p:spPr>
            <a:xfrm flipH="1" flipV="1">
              <a:off x="7673868" y="3902376"/>
              <a:ext cx="734351" cy="1508726"/>
            </a:xfrm>
            <a:prstGeom prst="straightConnector1">
              <a:avLst/>
            </a:prstGeom>
            <a:ln w="19050">
              <a:solidFill>
                <a:srgbClr val="FF2D2D"/>
              </a:solidFill>
              <a:prstDash val="sysDot"/>
              <a:miter/>
            </a:ln>
          </p:spPr>
        </p:cxnSp>
        <p:sp>
          <p:nvSpPr>
            <p:cNvPr id="12" name="矩形 11"/>
            <p:cNvSpPr/>
            <p:nvPr/>
          </p:nvSpPr>
          <p:spPr>
            <a:xfrm>
              <a:off x="3959483" y="2310908"/>
              <a:ext cx="831273" cy="218756"/>
            </a:xfrm>
            <a:prstGeom prst="rect">
              <a:avLst/>
            </a:prstGeom>
            <a:solidFill>
              <a:srgbClr val="FFFFFF"/>
            </a:solidFill>
            <a:ln w="0"/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40234" y="2240418"/>
              <a:ext cx="1143608" cy="330200"/>
            </a:xfrm>
            <a:prstGeom prst="rect">
              <a:avLst/>
            </a:prstGeom>
            <a:noFill/>
            <a:ln w="12700">
              <a:prstDash val="solid"/>
            </a:ln>
          </p:spPr>
          <p:txBody>
            <a:bodyPr/>
            <a:lstStyle/>
            <a:p>
              <a:r>
                <a:rPr sz="800" b="1"/>
                <a:t>Transformer layer</a:t>
              </a:r>
              <a:endParaRPr sz="800" b="1"/>
            </a:p>
            <a:p>
              <a:r>
                <a:rPr sz="800" b="1"/>
                <a:t>Output (Shard 1)</a:t>
              </a:r>
              <a:endParaRPr sz="800" b="1"/>
            </a:p>
          </p:txBody>
        </p:sp>
        <p:sp>
          <p:nvSpPr>
            <p:cNvPr id="14" name="矩形 13"/>
            <p:cNvSpPr/>
            <p:nvPr/>
          </p:nvSpPr>
          <p:spPr>
            <a:xfrm>
              <a:off x="6389234" y="2310908"/>
              <a:ext cx="831273" cy="218756"/>
            </a:xfrm>
            <a:prstGeom prst="rect">
              <a:avLst/>
            </a:prstGeom>
            <a:solidFill>
              <a:srgbClr val="FFFFFF"/>
            </a:solidFill>
            <a:ln w="0"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233067" y="2240418"/>
              <a:ext cx="1143608" cy="330200"/>
            </a:xfrm>
            <a:prstGeom prst="rect">
              <a:avLst/>
            </a:prstGeom>
            <a:noFill/>
            <a:ln w="12700">
              <a:prstDash val="solid"/>
            </a:ln>
          </p:spPr>
          <p:txBody>
            <a:bodyPr/>
            <a:lstStyle/>
            <a:p>
              <a:r>
                <a:rPr sz="800" b="1"/>
                <a:t>Transformer layer</a:t>
              </a:r>
              <a:endParaRPr sz="800" b="1"/>
            </a:p>
            <a:p>
              <a:r>
                <a:rPr sz="800" b="1"/>
                <a:t>Output (Shard E)</a:t>
              </a:r>
              <a:endParaRPr sz="800" b="1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120005" y="485775"/>
            <a:ext cx="6946900" cy="5208905"/>
            <a:chOff x="8407" y="1887"/>
            <a:chExt cx="10383" cy="768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754" y="1887"/>
              <a:ext cx="9036" cy="768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2043" y="5219"/>
              <a:ext cx="1165" cy="9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/>
            <a:lstStyle/>
            <a:p>
              <a:endParaRPr lang="zh-CN"/>
            </a:p>
            <a:p>
              <a:endParaRPr lang="zh-CN"/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H="1">
              <a:off x="9917" y="5747"/>
              <a:ext cx="2126" cy="2824"/>
            </a:xfrm>
            <a:prstGeom prst="straightConnector1">
              <a:avLst/>
            </a:prstGeom>
            <a:ln w="6350">
              <a:solidFill>
                <a:srgbClr val="FF0000"/>
              </a:solidFill>
              <a:prstDash val="solid"/>
              <a:miter/>
              <a:tailEnd type="arrow"/>
            </a:ln>
          </p:spPr>
        </p:cxnSp>
        <p:sp>
          <p:nvSpPr>
            <p:cNvPr id="14" name="文本框 13"/>
            <p:cNvSpPr txBox="1"/>
            <p:nvPr/>
          </p:nvSpPr>
          <p:spPr>
            <a:xfrm>
              <a:off x="8806" y="8571"/>
              <a:ext cx="2273" cy="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/>
            <a:lstStyle/>
            <a:p>
              <a:r>
                <a:rPr lang="zh-CN"/>
                <a:t>引入新参数</a:t>
              </a:r>
              <a:endParaRPr 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790" y="4153"/>
              <a:ext cx="3417" cy="5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/>
            <a:lstStyle/>
            <a:p>
              <a:endParaRPr lang="en-US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>
              <a:off x="9408" y="4493"/>
              <a:ext cx="1382" cy="1835"/>
            </a:xfrm>
            <a:prstGeom prst="straightConnector1">
              <a:avLst/>
            </a:prstGeom>
            <a:ln w="6350">
              <a:solidFill>
                <a:srgbClr val="FF0000"/>
              </a:solidFill>
              <a:prstDash val="solid"/>
              <a:miter/>
              <a:tailEnd type="arrow"/>
            </a:ln>
          </p:spPr>
        </p:cxnSp>
        <p:sp>
          <p:nvSpPr>
            <p:cNvPr id="17" name="文本框 16"/>
            <p:cNvSpPr txBox="1"/>
            <p:nvPr/>
          </p:nvSpPr>
          <p:spPr>
            <a:xfrm>
              <a:off x="8407" y="6328"/>
              <a:ext cx="1947" cy="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/>
            <a:lstStyle/>
            <a:p>
              <a:r>
                <a:rPr lang="zh-CN"/>
                <a:t>副本</a:t>
              </a:r>
              <a:r>
                <a:rPr lang="en-US"/>
                <a:t>FFN</a:t>
              </a:r>
              <a:r>
                <a:rPr lang="zh-CN"/>
                <a:t>层</a:t>
              </a:r>
              <a:endParaRPr lang="zh-CN"/>
            </a:p>
          </p:txBody>
        </p:sp>
      </p:grpSp>
      <p:sp>
        <p:nvSpPr>
          <p:cNvPr id="12" name="Rectangle 1"/>
          <p:cNvSpPr>
            <a:spLocks noChangeArrowheads="1"/>
          </p:cNvSpPr>
          <p:nvPr/>
        </p:nvSpPr>
        <p:spPr>
          <a:xfrm>
            <a:off x="1463987" y="372745"/>
            <a:ext cx="3829050" cy="5143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l" defTabSz="901700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通言</a:t>
            </a:r>
            <a:r>
              <a:rPr lang="en-US" sz="2800" b="1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-13.2B增量式训练</a:t>
            </a:r>
            <a:endParaRPr lang="en-US" sz="2800" b="1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682625" y="1000125"/>
            <a:ext cx="4499610" cy="614680"/>
          </a:xfrm>
        </p:spPr>
        <p:txBody>
          <a:bodyPr/>
          <a:lstStyle>
            <a:lvl1pPr marL="0" lvl="0" algn="l" defTabSz="91313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5pPr>
            <a:lvl6pPr marL="457200" lvl="5" algn="l" defTabSz="91313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6pPr>
            <a:lvl7pPr marL="914400" lvl="6" algn="l" defTabSz="91313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7pPr>
            <a:lvl8pPr marL="1371600" lvl="7" algn="l" defTabSz="91313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8pPr>
            <a:lvl9pPr marL="1828800" lvl="8" algn="l" defTabSz="91313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</a:defRPr>
            </a:lvl9pPr>
          </a:lstStyle>
          <a:p>
            <a:endParaRPr 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495300" y="1505585"/>
            <a:ext cx="6412230" cy="4351655"/>
          </a:xfrm>
        </p:spPr>
        <p:txBody>
          <a:bodyPr/>
          <a:lstStyle>
            <a:lvl1pPr marL="228600" lvl="0" indent="-228600" algn="l" defTabSz="91313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Black" panose="020B0A04020102020204"/>
                <a:ea typeface="微软雅黑" panose="020B0503020204020204" charset="-122"/>
              </a:defRPr>
            </a:lvl1pPr>
            <a:lvl2pPr marL="685800" lvl="1" indent="-228600" algn="l" defTabSz="91313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/>
                <a:ea typeface="微软雅黑" panose="020B0503020204020204" charset="-122"/>
              </a:defRPr>
            </a:lvl2pPr>
            <a:lvl3pPr marL="1143000" lvl="2" indent="-228600" algn="l" defTabSz="91313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/>
                <a:ea typeface="微软雅黑" panose="020B0503020204020204" charset="-122"/>
              </a:defRPr>
            </a:lvl3pPr>
            <a:lvl4pPr marL="1600200" lvl="3" indent="-228600" algn="l" defTabSz="91313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/>
                <a:ea typeface="微软雅黑" panose="020B0503020204020204" charset="-122"/>
              </a:defRPr>
            </a:lvl4pPr>
            <a:lvl5pPr marL="2057400" lvl="4" indent="-228600" algn="l" defTabSz="91313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/>
                <a:ea typeface="微软雅黑" panose="020B0503020204020204" charset="-122"/>
              </a:defRPr>
            </a:lvl5pPr>
            <a:lvl6pPr marL="2514600" lvl="5" indent="-228600" algn="l" defTabSz="91376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971800" lvl="6" indent="-228600" algn="l" defTabSz="91376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429000" lvl="7" indent="-228600" algn="l" defTabSz="91376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886200" lvl="8" indent="-228600" algn="l" defTabSz="91376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marL="0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M2M 1.2B模型增量式改进为 MOE版本 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 marL="457200" lvl="1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1710">
                <a:latin typeface="黑体" panose="02010609060101010101" charset="-122"/>
                <a:ea typeface="黑体" panose="02010609060101010101" charset="-122"/>
              </a:rPr>
              <a:t>13.</a:t>
            </a:r>
            <a:r>
              <a:rPr lang="en-US" sz="1710">
                <a:latin typeface="黑体" panose="02010609060101010101" charset="-122"/>
                <a:ea typeface="黑体" panose="02010609060101010101" charset="-122"/>
              </a:rPr>
              <a:t>2B</a:t>
            </a:r>
            <a:r>
              <a:rPr lang="en-US" sz="1710">
                <a:latin typeface="黑体" panose="02010609060101010101" charset="-122"/>
                <a:ea typeface="黑体" panose="02010609060101010101" charset="-122"/>
              </a:rPr>
              <a:t>: 0.4B</a:t>
            </a:r>
            <a:r>
              <a:rPr lang="zh-CN" sz="1710">
                <a:latin typeface="黑体" panose="02010609060101010101" charset="-122"/>
                <a:ea typeface="黑体" panose="02010609060101010101" charset="-122"/>
              </a:rPr>
              <a:t>共享参数+</a:t>
            </a:r>
            <a:r>
              <a:rPr lang="en-US" sz="1710">
                <a:latin typeface="黑体" panose="02010609060101010101" charset="-122"/>
                <a:ea typeface="黑体" panose="02010609060101010101" charset="-122"/>
              </a:rPr>
              <a:t>0.8B</a:t>
            </a:r>
            <a:r>
              <a:rPr lang="zh-CN" sz="1710">
                <a:latin typeface="黑体" panose="02010609060101010101" charset="-122"/>
                <a:ea typeface="黑体" panose="02010609060101010101" charset="-122"/>
              </a:rPr>
              <a:t>专家参数</a:t>
            </a:r>
            <a:r>
              <a:rPr lang="en-US" sz="1710">
                <a:latin typeface="黑体" panose="02010609060101010101" charset="-122"/>
                <a:ea typeface="黑体" panose="02010609060101010101" charset="-122"/>
              </a:rPr>
              <a:t>*16GPU</a:t>
            </a:r>
            <a:endParaRPr lang="en-US" sz="1710">
              <a:latin typeface="黑体" panose="02010609060101010101" charset="-122"/>
              <a:ea typeface="黑体" panose="02010609060101010101" charset="-122"/>
            </a:endParaRPr>
          </a:p>
          <a:p>
            <a:pPr marL="457200" lvl="1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endParaRPr lang="en-US" sz="1710">
              <a:latin typeface="黑体" panose="02010609060101010101" charset="-122"/>
              <a:ea typeface="黑体" panose="02010609060101010101" charset="-122"/>
            </a:endParaRPr>
          </a:p>
          <a:p>
            <a:pPr marL="0" lvl="1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不需要从头训练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绿色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-AI”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）</a:t>
            </a:r>
            <a:endParaRPr lang="zh-CN" sz="2000">
              <a:latin typeface="黑体" panose="02010609060101010101" charset="-122"/>
              <a:ea typeface="黑体" panose="02010609060101010101" charset="-122"/>
            </a:endParaRPr>
          </a:p>
          <a:p>
            <a:pPr marL="0" lvl="1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 marL="0" lvl="1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通过复制专家+随机噪音 -&gt; 多个专家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 marL="0" lvl="1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 marL="0" lvl="1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加入路由器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（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Gate</a:t>
            </a:r>
            <a:r>
              <a:rPr lang="zh-CN" sz="2000">
                <a:latin typeface="黑体" panose="02010609060101010101" charset="-122"/>
                <a:ea typeface="黑体" panose="02010609060101010101" charset="-122"/>
              </a:rPr>
              <a:t>）</a:t>
            </a: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模型 -&gt; 持续训练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 marL="0" lvl="1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endParaRPr lang="en-US" sz="2000">
              <a:latin typeface="黑体" panose="02010609060101010101" charset="-122"/>
              <a:ea typeface="黑体" panose="02010609060101010101" charset="-122"/>
            </a:endParaRPr>
          </a:p>
          <a:p>
            <a:pPr marL="0" lvl="1" algn="l">
              <a:lnSpc>
                <a:spcPct val="100000"/>
              </a:lnSpc>
              <a:buClr>
                <a:srgbClr val="C00000"/>
              </a:buClr>
              <a:buSzTx/>
              <a:buFont typeface="Wingdings" panose="05000000000000000000" pitchFamily="2" charset="2"/>
              <a:buChar char="n"/>
            </a:pPr>
            <a:r>
              <a:rPr lang="en-US" sz="2000">
                <a:latin typeface="黑体" panose="02010609060101010101" charset="-122"/>
                <a:ea typeface="黑体" panose="02010609060101010101" charset="-122"/>
              </a:rPr>
              <a:t>专家的负载均衡策略-GShard</a:t>
            </a:r>
            <a:endParaRPr 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61943" y="4155789"/>
            <a:ext cx="3019735" cy="2145742"/>
          </a:xfrm>
          <a:prstGeom prst="rect">
            <a:avLst/>
          </a:prstGeom>
          <a:gradFill rotWithShape="1">
            <a:gsLst>
              <a:gs pos="0">
                <a:schemeClr val="accent5">
                  <a:lumMod val="110000"/>
                  <a:tint val="67000"/>
                </a:schemeClr>
              </a:gs>
              <a:gs pos="50000">
                <a:schemeClr val="accent5">
                  <a:lumMod val="105000"/>
                  <a:tint val="73000"/>
                </a:schemeClr>
              </a:gs>
              <a:gs pos="100000">
                <a:schemeClr val="accent5">
                  <a:lumMod val="105000"/>
                  <a:tint val="81000"/>
                </a:schemeClr>
              </a:gs>
            </a:gsLst>
            <a:lin ang="5400000" scaled="0"/>
          </a:gradFill>
          <a:ln w="6350" cap="flat" cmpd="sng">
            <a:solidFill>
              <a:schemeClr val="accent5"/>
            </a:solidFill>
            <a:prstDash val="solid"/>
            <a:miter/>
          </a:ln>
        </p:spPr>
        <p:txBody>
          <a:bodyPr anchor="ctr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/>
            <a:r>
              <a:rPr lang="zh-CN" b="1">
                <a:solidFill>
                  <a:srgbClr val="FFFFFF"/>
                </a:solidFill>
              </a:rPr>
              <a:t>在稀缺资源语种</a:t>
            </a:r>
            <a:r>
              <a:rPr lang="zh-CN" b="1">
                <a:solidFill>
                  <a:srgbClr val="FF0200"/>
                </a:solidFill>
              </a:rPr>
              <a:t>34</a:t>
            </a:r>
            <a:r>
              <a:rPr lang="zh-CN" b="1">
                <a:solidFill>
                  <a:srgbClr val="FFFFFF"/>
                </a:solidFill>
              </a:rPr>
              <a:t>方向中：</a:t>
            </a:r>
            <a:endParaRPr lang="zh-CN" b="1">
              <a:solidFill>
                <a:srgbClr val="FFFFFF"/>
              </a:solidFill>
            </a:endParaRPr>
          </a:p>
          <a:p>
            <a:pPr algn="ctr"/>
            <a:r>
              <a:rPr lang="zh-CN" b="1">
                <a:solidFill>
                  <a:srgbClr val="FFFFFF"/>
                </a:solidFill>
              </a:rPr>
              <a:t>丝路模型有</a:t>
            </a:r>
            <a:r>
              <a:rPr lang="en-US" b="1">
                <a:solidFill>
                  <a:srgbClr val="FFFFFF"/>
                </a:solidFill>
              </a:rPr>
              <a:t>7</a:t>
            </a:r>
            <a:r>
              <a:rPr lang="zh-CN" b="1">
                <a:solidFill>
                  <a:srgbClr val="FFFFFF"/>
                </a:solidFill>
              </a:rPr>
              <a:t>领先</a:t>
            </a:r>
            <a:endParaRPr lang="zh-CN" b="1">
              <a:solidFill>
                <a:srgbClr val="FFFFFF"/>
              </a:solidFill>
            </a:endParaRPr>
          </a:p>
          <a:p>
            <a:pPr algn="ctr"/>
            <a:r>
              <a:rPr lang="zh-CN" b="1">
                <a:solidFill>
                  <a:srgbClr val="FFFFFF"/>
                </a:solidFill>
              </a:rPr>
              <a:t>通言模型有</a:t>
            </a:r>
            <a:r>
              <a:rPr lang="en-US" b="1">
                <a:solidFill>
                  <a:srgbClr val="FF0000"/>
                </a:solidFill>
              </a:rPr>
              <a:t>27</a:t>
            </a:r>
            <a:r>
              <a:rPr lang="zh-CN" b="1">
                <a:solidFill>
                  <a:srgbClr val="FFFFFF"/>
                </a:solidFill>
              </a:rPr>
              <a:t>个领先</a:t>
            </a:r>
            <a:endParaRPr lang="en-US" b="1">
              <a:solidFill>
                <a:srgbClr val="FFFFFF"/>
              </a:solidFill>
            </a:endParaRPr>
          </a:p>
          <a:p>
            <a:pPr algn="ctr"/>
            <a:r>
              <a:rPr lang="zh-CN" b="1">
                <a:solidFill>
                  <a:srgbClr val="FFFFFF"/>
                </a:solidFill>
              </a:rPr>
              <a:t>（考虑互译）</a:t>
            </a:r>
            <a:endParaRPr lang="en-US" b="1">
              <a:solidFill>
                <a:srgbClr val="FFFFFF"/>
              </a:solidFill>
            </a:endParaRPr>
          </a:p>
          <a:p>
            <a:pPr algn="ctr"/>
            <a:r>
              <a:rPr lang="zh-CN" b="1">
                <a:solidFill>
                  <a:srgbClr val="FFFFFF"/>
                </a:solidFill>
              </a:rPr>
              <a:t>xx-&gt;zh 平均提升 </a:t>
            </a:r>
            <a:r>
              <a:rPr lang="zh-CN" b="1">
                <a:solidFill>
                  <a:srgbClr val="FF0200"/>
                </a:solidFill>
              </a:rPr>
              <a:t>4.70</a:t>
            </a:r>
            <a:endParaRPr lang="zh-CN" b="1">
              <a:solidFill>
                <a:srgbClr val="FF0200"/>
              </a:solidFill>
            </a:endParaRPr>
          </a:p>
          <a:p>
            <a:pPr algn="ctr"/>
            <a:r>
              <a:rPr lang="zh-CN" b="1">
                <a:solidFill>
                  <a:srgbClr val="FFFFFF"/>
                </a:solidFill>
              </a:rPr>
              <a:t>zh-&gt;xx 平均提升 </a:t>
            </a:r>
            <a:r>
              <a:rPr lang="zh-CN" b="1">
                <a:solidFill>
                  <a:srgbClr val="FF0200"/>
                </a:solidFill>
              </a:rPr>
              <a:t>3.02</a:t>
            </a:r>
            <a:endParaRPr lang="zh-CN" b="1">
              <a:solidFill>
                <a:srgbClr val="FF0200"/>
              </a:solidFill>
            </a:endParaRPr>
          </a:p>
        </p:txBody>
      </p:sp>
      <p:cxnSp>
        <p:nvCxnSpPr>
          <p:cNvPr id="9" name="直接箭头连接符 8"/>
          <p:cNvCxnSpPr>
            <a:endCxn id="7" idx="1"/>
          </p:cNvCxnSpPr>
          <p:nvPr/>
        </p:nvCxnSpPr>
        <p:spPr>
          <a:xfrm flipH="1">
            <a:off x="4181678" y="3890203"/>
            <a:ext cx="4766630" cy="1338457"/>
          </a:xfrm>
          <a:prstGeom prst="straightConnector1">
            <a:avLst/>
          </a:prstGeom>
          <a:ln w="34925">
            <a:solidFill>
              <a:srgbClr val="C00000"/>
            </a:solidFill>
            <a:prstDash val="dash"/>
            <a:miter/>
            <a:tailEnd type="triangle" w="lg" len="lg"/>
          </a:ln>
        </p:spPr>
      </p:cxnSp>
      <p:sp>
        <p:nvSpPr>
          <p:cNvPr id="8" name="矩形 7"/>
          <p:cNvSpPr/>
          <p:nvPr/>
        </p:nvSpPr>
        <p:spPr>
          <a:xfrm>
            <a:off x="715031" y="918000"/>
            <a:ext cx="1912186" cy="507656"/>
          </a:xfrm>
          <a:prstGeom prst="rect">
            <a:avLst/>
          </a:prstGeom>
        </p:spPr>
        <p:txBody>
          <a:bodyPr wrap="square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zh-CN" b="1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b="1">
                <a:latin typeface="微软雅黑" panose="020B0503020204020204" charset="-122"/>
              </a:rPr>
              <a:t>模型规模</a:t>
            </a:r>
            <a:endParaRPr lang="en-US">
              <a:latin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6785" y="1425575"/>
            <a:ext cx="3814445" cy="1476375"/>
          </a:xfrm>
          <a:prstGeom prst="rect">
            <a:avLst/>
          </a:prstGeom>
        </p:spPr>
        <p:txBody>
          <a:bodyPr wrap="square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lvl="0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通言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-Small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418M</a:t>
            </a:r>
            <a:endParaRPr lang="en-US">
              <a:latin typeface="微软雅黑" panose="020B0503020204020204" charset="-122"/>
            </a:endParaRPr>
          </a:p>
          <a:p>
            <a:pPr lvl="0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通言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-Large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1.2B</a:t>
            </a:r>
            <a:endParaRPr lang="en-US">
              <a:latin typeface="微软雅黑" panose="020B0503020204020204" charset="-122"/>
            </a:endParaRPr>
          </a:p>
          <a:p>
            <a:pPr lvl="0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通言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-Moe 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13.2B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16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专家）</a:t>
            </a:r>
            <a:endParaRPr lang="en-US">
              <a:latin typeface="微软雅黑" panose="020B0503020204020204" charset="-122"/>
            </a:endParaRPr>
          </a:p>
          <a:p>
            <a:pPr lvl="0"/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1668" y="2601168"/>
            <a:ext cx="1912186" cy="507831"/>
          </a:xfrm>
          <a:prstGeom prst="rect">
            <a:avLst/>
          </a:prstGeom>
          <a:ln w="0"/>
        </p:spPr>
        <p:txBody>
          <a:bodyPr wrap="square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zh-CN" b="1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b="1">
                <a:latin typeface="微软雅黑" panose="020B0503020204020204" charset="-122"/>
              </a:rPr>
              <a:t>评测流程</a:t>
            </a:r>
            <a:endParaRPr lang="en-US">
              <a:latin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6956" y="2924333"/>
            <a:ext cx="3112903" cy="369332"/>
          </a:xfrm>
          <a:prstGeom prst="rect">
            <a:avLst/>
          </a:prstGeom>
        </p:spPr>
        <p:txBody>
          <a:bodyPr wrap="none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en-US">
                <a:latin typeface="微软雅黑" panose="020B0503020204020204" charset="-122"/>
              </a:rPr>
              <a:t>Detokenized -&gt; </a:t>
            </a:r>
            <a:r>
              <a:rPr lang="en-US">
                <a:latin typeface="微软雅黑" panose="020B0503020204020204" charset="-122"/>
              </a:rPr>
              <a:t>ScaleBLEU</a:t>
            </a:r>
            <a:endParaRPr lang="zh-CN"/>
          </a:p>
        </p:txBody>
      </p:sp>
      <p:sp>
        <p:nvSpPr>
          <p:cNvPr id="12" name="矩形 11"/>
          <p:cNvSpPr/>
          <p:nvPr/>
        </p:nvSpPr>
        <p:spPr>
          <a:xfrm>
            <a:off x="691668" y="3243688"/>
            <a:ext cx="1912186" cy="455894"/>
          </a:xfrm>
          <a:prstGeom prst="rect">
            <a:avLst/>
          </a:prstGeom>
        </p:spPr>
        <p:txBody>
          <a:bodyPr wrap="square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zh-CN" b="1"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b="1">
                <a:latin typeface="微软雅黑" panose="020B0503020204020204" charset="-122"/>
              </a:rPr>
              <a:t>已测试语种</a:t>
            </a:r>
            <a:endParaRPr lang="en-US" b="1">
              <a:latin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7165" y="3696488"/>
            <a:ext cx="4378122" cy="369332"/>
          </a:xfrm>
          <a:prstGeom prst="rect">
            <a:avLst/>
          </a:prstGeom>
        </p:spPr>
        <p:txBody>
          <a:bodyPr wrap="none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lvl="0"/>
            <a:r>
              <a:rPr lang="zh-CN">
                <a:latin typeface="微软雅黑" panose="020B0503020204020204" charset="-122"/>
              </a:rPr>
              <a:t>中文与“一带一路”相关的</a:t>
            </a:r>
            <a:r>
              <a:rPr lang="en-US">
                <a:latin typeface="微软雅黑" panose="020B0503020204020204" charset="-122"/>
              </a:rPr>
              <a:t>17</a:t>
            </a:r>
            <a:r>
              <a:rPr lang="zh-CN">
                <a:latin typeface="微软雅黑" panose="020B0503020204020204" charset="-122"/>
              </a:rPr>
              <a:t>种语言互译</a:t>
            </a:r>
            <a:endParaRPr lang="zh-CN">
              <a:latin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9760" y="587564"/>
            <a:ext cx="5850770" cy="6086286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>
            <p:ph type="body" idx="14"/>
          </p:nvPr>
        </p:nvSpPr>
        <p:spPr>
          <a:xfrm>
            <a:off x="798520" y="94712"/>
            <a:ext cx="9786508" cy="688975"/>
          </a:xfrm>
        </p:spPr>
        <p:txBody>
          <a:bodyPr anchor="ctr"/>
          <a:lstStyle>
            <a:lvl1pPr marL="228600" lvl="0" indent="-228600" algn="l" defTabSz="91313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Black" panose="020B0A04020102020204"/>
                <a:ea typeface="微软雅黑" panose="020B0503020204020204" charset="-122"/>
              </a:defRPr>
            </a:lvl1pPr>
            <a:lvl2pPr marL="685800" lvl="1" indent="-228600" algn="l" defTabSz="91313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/>
                <a:ea typeface="微软雅黑" panose="020B0503020204020204" charset="-122"/>
              </a:defRPr>
            </a:lvl2pPr>
            <a:lvl3pPr marL="1143000" lvl="2" indent="-228600" algn="l" defTabSz="91313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/>
                <a:ea typeface="微软雅黑" panose="020B0503020204020204" charset="-122"/>
              </a:defRPr>
            </a:lvl3pPr>
            <a:lvl4pPr marL="1600200" lvl="3" indent="-228600" algn="l" defTabSz="91313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/>
                <a:ea typeface="微软雅黑" panose="020B0503020204020204" charset="-122"/>
              </a:defRPr>
            </a:lvl4pPr>
            <a:lvl5pPr marL="2057400" lvl="4" indent="-228600" algn="l" defTabSz="91313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Black" panose="020B0A04020102020204"/>
                <a:ea typeface="微软雅黑" panose="020B0503020204020204" charset="-122"/>
              </a:defRPr>
            </a:lvl5pPr>
            <a:lvl6pPr marL="2514600" lvl="5" indent="-228600" algn="l" defTabSz="91376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971800" lvl="6" indent="-228600" algn="l" defTabSz="91376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429000" lvl="7" indent="-228600" algn="l" defTabSz="91376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886200" lvl="8" indent="-228600" algn="l" defTabSz="91376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marL="0" indent="0">
              <a:buNone/>
            </a:pPr>
            <a:r>
              <a:rPr lang="zh-CN" sz="2400" b="1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鹏程</a:t>
            </a:r>
            <a:r>
              <a:rPr lang="en-US" sz="2400" b="1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sz="2400" b="1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通言预训练大模型</a:t>
            </a:r>
            <a:r>
              <a:rPr lang="zh-CN" sz="2400" b="1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</a:rPr>
              <a:t>：提升丝路系统低资源语言机器翻译性能</a:t>
            </a:r>
            <a:endParaRPr lang="zh-CN" sz="2400" b="1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3427793" y="2592686"/>
            <a:ext cx="8049760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544195" indent="-544195">
              <a:buFont typeface="Wingdings" panose="05000000000000000000" charset="0"/>
              <a:buChar char="Ø"/>
            </a:pPr>
            <a:r>
              <a:rPr lang="zh-CN" sz="4800" b="1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鹏程</a:t>
            </a:r>
            <a:r>
              <a:rPr lang="zh-CN" sz="4800" b="1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sz="4800" b="1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通言</a:t>
            </a:r>
            <a:endParaRPr lang="zh-CN" sz="4800" b="1" i="0" strike="noStrike" spc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398905" lvl="1" indent="-699770">
              <a:buFont typeface="Wingdings" panose="05000000000000000000" charset="0"/>
              <a:buChar char="l"/>
            </a:pPr>
            <a:r>
              <a:rPr sz="3600" b="1">
                <a:solidFill>
                  <a:srgbClr val="C4C4C4"/>
                </a:solidFill>
                <a:latin typeface="微软雅黑" panose="020B0503020204020204" charset="-122"/>
                <a:ea typeface="微软雅黑" panose="020B0503020204020204" charset="-122"/>
              </a:rPr>
              <a:t>增量式预训练</a:t>
            </a:r>
            <a:endParaRPr sz="3600" b="1">
              <a:solidFill>
                <a:srgbClr val="C4C4C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398905" lvl="1" indent="-699770">
              <a:buFont typeface="Wingdings" panose="05000000000000000000" charset="0"/>
              <a:buChar char="ü"/>
            </a:pPr>
            <a:r>
              <a:rPr sz="36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可持续学习方案</a:t>
            </a:r>
            <a:endParaRPr sz="36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838200" y="365125"/>
            <a:ext cx="10515600" cy="856404"/>
          </a:xfrm>
        </p:spPr>
        <p:txBody>
          <a:bodyPr anchor="ctr">
            <a:normAutofit/>
          </a:bodyPr>
          <a:lstStyle/>
          <a:p>
            <a:r>
              <a:rPr sz="3200" b="1">
                <a:solidFill>
                  <a:srgbClr val="0070C0"/>
                </a:solidFill>
              </a:rPr>
              <a:t>可持续学习</a:t>
            </a:r>
            <a:endParaRPr sz="3200" b="1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439259"/>
            <a:ext cx="2981459" cy="45307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sz="2000">
                <a:solidFill>
                  <a:srgbClr val="121212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      </a:t>
            </a:r>
            <a:r>
              <a:rPr sz="2000">
                <a:solidFill>
                  <a:srgbClr val="121212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人在学习新知识的时候，能根据之前的知识很快的学习相似的知识，并且能不遗忘从前的知识。而神经网络在学习新任务的同时会出现一些问题——</a:t>
            </a:r>
            <a:r>
              <a:rPr sz="2000" b="1">
                <a:solidFill>
                  <a:srgbClr val="121212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灾难性遗忘</a:t>
            </a:r>
            <a:r>
              <a:rPr sz="2000">
                <a:solidFill>
                  <a:srgbClr val="121212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问题。解决这个问题的方法我们称之为</a:t>
            </a:r>
            <a:r>
              <a:rPr sz="2000" b="1">
                <a:solidFill>
                  <a:srgbClr val="121212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持续学习</a:t>
            </a:r>
            <a:r>
              <a:rPr sz="2000">
                <a:solidFill>
                  <a:srgbClr val="121212"/>
                </a:solidFill>
                <a:highlight>
                  <a:srgbClr val="FFFFFF"/>
                </a:highlight>
                <a:latin typeface="-apple-system"/>
                <a:ea typeface="-apple-system"/>
              </a:rPr>
              <a:t>。</a:t>
            </a:r>
            <a:endParaRPr sz="2000">
              <a:solidFill>
                <a:srgbClr val="121212"/>
              </a:solidFill>
              <a:highlight>
                <a:srgbClr val="FFFFFF"/>
              </a:highlight>
              <a:latin typeface="-apple-system"/>
              <a:ea typeface="-apple-system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359724" y="48219"/>
            <a:ext cx="7189174" cy="62722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7234" y="1930362"/>
            <a:ext cx="1778000" cy="444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r>
              <a:rPr b="1"/>
              <a:t>灾难性遗忘</a:t>
            </a:r>
            <a:endParaRPr b="1"/>
          </a:p>
        </p:txBody>
      </p:sp>
      <p:sp>
        <p:nvSpPr>
          <p:cNvPr id="6" name="文本框 5"/>
          <p:cNvSpPr txBox="1"/>
          <p:nvPr/>
        </p:nvSpPr>
        <p:spPr>
          <a:xfrm>
            <a:off x="8984672" y="1930362"/>
            <a:ext cx="1778000" cy="444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r>
              <a:rPr b="1"/>
              <a:t>可塑性差</a:t>
            </a:r>
            <a:endParaRPr b="1"/>
          </a:p>
        </p:txBody>
      </p:sp>
      <p:sp>
        <p:nvSpPr>
          <p:cNvPr id="7" name="文本框 6"/>
          <p:cNvSpPr txBox="1"/>
          <p:nvPr/>
        </p:nvSpPr>
        <p:spPr>
          <a:xfrm>
            <a:off x="5207000" y="4024754"/>
            <a:ext cx="1778000" cy="444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r>
              <a:rPr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克服</a:t>
            </a:r>
            <a:r>
              <a:rPr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灾难性遗忘</a:t>
            </a:r>
            <a:endParaRPr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84672" y="3956060"/>
            <a:ext cx="1778000" cy="444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r>
              <a:rPr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前向迁移</a:t>
            </a:r>
            <a:endParaRPr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78046" y="6209524"/>
            <a:ext cx="1778000" cy="4445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r>
              <a:rPr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后向</a:t>
            </a:r>
            <a:r>
              <a:rPr sz="1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迁移</a:t>
            </a:r>
            <a:endParaRPr sz="1800" b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3365220" y="2576984"/>
            <a:ext cx="5461686" cy="1325563"/>
          </a:xfrm>
        </p:spPr>
        <p:txBody>
          <a:bodyPr anchor="ctr"/>
          <a:lstStyle/>
          <a:p>
            <a:pPr marL="0" indent="0" algn="ctr">
              <a:buNone/>
            </a:pPr>
            <a:r>
              <a:rPr sz="60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研究背景</a:t>
            </a:r>
            <a:endParaRPr sz="60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838264" y="511511"/>
            <a:ext cx="10515600" cy="421086"/>
          </a:xfrm>
        </p:spPr>
        <p:txBody>
          <a:bodyPr anchor="ctr"/>
          <a:lstStyle/>
          <a:p>
            <a:r>
              <a:rPr sz="3200" b="1">
                <a:solidFill>
                  <a:srgbClr val="0070C0"/>
                </a:solidFill>
              </a:rPr>
              <a:t>持续学习方法</a:t>
            </a:r>
            <a:endParaRPr sz="3200" b="1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436356"/>
            <a:ext cx="6657260" cy="3813231"/>
          </a:xfrm>
        </p:spPr>
        <p:txBody>
          <a:bodyPr>
            <a:normAutofit/>
          </a:bodyPr>
          <a:lstStyle/>
          <a:p>
            <a:pPr marL="544195" indent="-544195">
              <a:buFont typeface="Wingdings" panose="05000000000000000000" charset="0"/>
              <a:buChar char="Ø"/>
            </a:pPr>
            <a:r>
              <a:rPr sz="2400"/>
              <a:t>结构化方法</a:t>
            </a:r>
            <a:endParaRPr sz="2400"/>
          </a:p>
          <a:p>
            <a:pPr marL="1088390" lvl="1" indent="-544195">
              <a:buFont typeface="Wingdings" panose="05000000000000000000" charset="0"/>
              <a:buChar char="l"/>
            </a:pPr>
            <a:r>
              <a:t>增长式的结构</a:t>
            </a:r>
          </a:p>
          <a:p>
            <a:pPr marL="544195" indent="-544195">
              <a:buFont typeface="Wingdings" panose="05000000000000000000" charset="0"/>
              <a:buChar char="Ø"/>
            </a:pPr>
            <a:r>
              <a:rPr sz="2400"/>
              <a:t>正则化方法</a:t>
            </a:r>
            <a:endParaRPr sz="2400"/>
          </a:p>
          <a:p>
            <a:pPr marL="1088390" lvl="1" indent="-544195">
              <a:buFont typeface="Wingdings" panose="05000000000000000000" charset="0"/>
              <a:buChar char="l"/>
            </a:pPr>
            <a:r>
              <a:t>限制优化速度或梯度方向</a:t>
            </a:r>
          </a:p>
          <a:p>
            <a:pPr marL="544195" indent="-544195">
              <a:buFont typeface="Wingdings" panose="05000000000000000000" charset="0"/>
              <a:buChar char="Ø"/>
            </a:pPr>
            <a:r>
              <a:rPr sz="2400"/>
              <a:t>记忆重放</a:t>
            </a:r>
            <a:r>
              <a:rPr sz="2400"/>
              <a:t>方法</a:t>
            </a:r>
            <a:endParaRPr sz="2400"/>
          </a:p>
          <a:p>
            <a:pPr marL="1088390" lvl="1" indent="-544195">
              <a:buFont typeface="Wingdings" panose="05000000000000000000" charset="0"/>
              <a:buChar char="l"/>
            </a:pPr>
            <a:r>
              <a:rPr sz="2400"/>
              <a:t>重复播放旧数据或生成的伪数据</a:t>
            </a:r>
            <a:endParaRPr sz="24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6725738" y="932597"/>
            <a:ext cx="4745033" cy="472847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3710445"/>
            <a:ext cx="6096000" cy="558800"/>
          </a:xfrm>
        </p:spPr>
        <p:txBody>
          <a:bodyPr>
            <a:spAutoFit/>
          </a:bodyPr>
          <a:lstStyle/>
          <a:p>
            <a:pPr marL="544195" indent="-544195">
              <a:buFont typeface="Wingdings" panose="05000000000000000000" charset="0"/>
              <a:buChar char="Ø"/>
            </a:pPr>
            <a:r>
              <a:rPr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记忆重放</a:t>
            </a:r>
            <a:r>
              <a:rPr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endParaRPr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5563868" y="334607"/>
            <a:ext cx="5528079" cy="59141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9540" y="220369"/>
            <a:ext cx="6096000" cy="457200"/>
          </a:xfrm>
        </p:spPr>
        <p:txBody>
          <a:bodyPr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marL="0" indent="0">
              <a:buNone/>
            </a:pPr>
            <a:r>
              <a:rPr 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鹏程</a:t>
            </a:r>
            <a:r>
              <a:rPr 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通言:  持续学习新语言</a:t>
            </a:r>
            <a:endParaRPr 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885810" y="5282748"/>
            <a:ext cx="2262792" cy="96603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txBody>
          <a:bodyPr anchor="ctr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/>
          </a:p>
        </p:txBody>
      </p:sp>
      <p:cxnSp>
        <p:nvCxnSpPr>
          <p:cNvPr id="6" name="直接箭头连接符 8"/>
          <p:cNvCxnSpPr/>
          <p:nvPr/>
        </p:nvCxnSpPr>
        <p:spPr>
          <a:xfrm flipH="1">
            <a:off x="4336728" y="5765768"/>
            <a:ext cx="4549081" cy="0"/>
          </a:xfrm>
          <a:prstGeom prst="straightConnector1">
            <a:avLst/>
          </a:prstGeom>
          <a:ln w="34925">
            <a:solidFill>
              <a:srgbClr val="C00000"/>
            </a:solidFill>
            <a:prstDash val="dash"/>
            <a:miter/>
            <a:tailEnd type="triangle" w="lg" len="lg"/>
          </a:ln>
        </p:spPr>
      </p:cxnSp>
      <p:sp>
        <p:nvSpPr>
          <p:cNvPr id="7" name="矩形 6"/>
          <p:cNvSpPr/>
          <p:nvPr/>
        </p:nvSpPr>
        <p:spPr>
          <a:xfrm>
            <a:off x="1679482" y="4439698"/>
            <a:ext cx="2541067" cy="1835151"/>
          </a:xfrm>
          <a:prstGeom prst="rect">
            <a:avLst/>
          </a:prstGeom>
          <a:gradFill rotWithShape="1">
            <a:gsLst>
              <a:gs pos="0">
                <a:schemeClr val="accent5">
                  <a:lumMod val="110000"/>
                  <a:tint val="67000"/>
                </a:schemeClr>
              </a:gs>
              <a:gs pos="50000">
                <a:schemeClr val="accent5">
                  <a:lumMod val="105000"/>
                  <a:tint val="73000"/>
                </a:schemeClr>
              </a:gs>
              <a:gs pos="100000">
                <a:schemeClr val="accent5">
                  <a:lumMod val="105000"/>
                  <a:tint val="81000"/>
                </a:schemeClr>
              </a:gs>
            </a:gsLst>
            <a:lin ang="5400000" scaled="0"/>
          </a:gradFill>
          <a:ln w="6350" cap="flat" cmpd="sng">
            <a:solidFill>
              <a:schemeClr val="accent5"/>
            </a:solidFill>
            <a:prstDash val="solid"/>
            <a:miter/>
          </a:ln>
        </p:spPr>
        <p:txBody>
          <a:bodyPr anchor="ctr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/>
            <a:r>
              <a:rPr lang="zh-CN" b="1">
                <a:solidFill>
                  <a:srgbClr val="FFFFFF"/>
                </a:solidFill>
              </a:rPr>
              <a:t>可</a:t>
            </a:r>
            <a:r>
              <a:rPr lang="zh-CN" b="1">
                <a:solidFill>
                  <a:srgbClr val="FFFFFF"/>
                </a:solidFill>
              </a:rPr>
              <a:t>持续加学习新语种，</a:t>
            </a:r>
            <a:endParaRPr lang="zh-CN" b="1">
              <a:solidFill>
                <a:srgbClr val="FFFFFF"/>
              </a:solidFill>
            </a:endParaRPr>
          </a:p>
          <a:p>
            <a:pPr algn="ctr"/>
            <a:r>
              <a:rPr lang="zh-CN" b="1">
                <a:solidFill>
                  <a:srgbClr val="FFFFFF"/>
                </a:solidFill>
              </a:rPr>
              <a:t>克服"灾难性遗忘"问题</a:t>
            </a:r>
            <a:endParaRPr lang="zh-CN" b="1">
              <a:solidFill>
                <a:srgbClr val="FFFFFF"/>
              </a:solidFill>
            </a:endParaRPr>
          </a:p>
          <a:p>
            <a:pPr algn="ctr"/>
            <a:r>
              <a:rPr lang="zh-CN" b="1">
                <a:solidFill>
                  <a:srgbClr val="FFFFFF"/>
                </a:solidFill>
              </a:rPr>
              <a:t>旧语种性能,</a:t>
            </a:r>
            <a:endParaRPr lang="zh-CN" b="1">
              <a:solidFill>
                <a:srgbClr val="FFFFFF"/>
              </a:solidFill>
            </a:endParaRPr>
          </a:p>
          <a:p>
            <a:pPr algn="ctr"/>
            <a:r>
              <a:rPr lang="zh-CN" b="1">
                <a:solidFill>
                  <a:srgbClr val="FFFFFF"/>
                </a:solidFill>
              </a:rPr>
              <a:t>平均下降控制在</a:t>
            </a:r>
            <a:endParaRPr lang="zh-CN" b="1">
              <a:solidFill>
                <a:srgbClr val="FFFFFF"/>
              </a:solidFill>
            </a:endParaRPr>
          </a:p>
          <a:p>
            <a:pPr algn="ctr"/>
            <a:r>
              <a:rPr lang="zh-CN" b="1">
                <a:solidFill>
                  <a:srgbClr val="FF0000"/>
                </a:solidFill>
              </a:rPr>
              <a:t>1% ~ 2%</a:t>
            </a:r>
            <a:endParaRPr lang="zh-CN" b="1">
              <a:solidFill>
                <a:srgbClr val="FF0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577617" y="1260079"/>
            <a:ext cx="1514330" cy="22330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txBody>
          <a:bodyPr anchor="ctr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4310620" y="1496611"/>
            <a:ext cx="5181426" cy="3498852"/>
          </a:xfrm>
          <a:prstGeom prst="straightConnector1">
            <a:avLst/>
          </a:prstGeom>
          <a:ln w="34925">
            <a:solidFill>
              <a:srgbClr val="C00000"/>
            </a:solidFill>
            <a:prstDash val="dash"/>
            <a:miter/>
            <a:tailEnd type="triangle" w="lg" len="lg"/>
          </a:ln>
        </p:spPr>
      </p:cxnSp>
      <p:sp>
        <p:nvSpPr>
          <p:cNvPr id="10" name="矩形 7"/>
          <p:cNvSpPr/>
          <p:nvPr/>
        </p:nvSpPr>
        <p:spPr>
          <a:xfrm>
            <a:off x="715031" y="918000"/>
            <a:ext cx="2773788" cy="507656"/>
          </a:xfrm>
          <a:prstGeom prst="rect">
            <a:avLst/>
          </a:prstGeom>
        </p:spPr>
        <p:txBody>
          <a:bodyPr wrap="square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CC0000"/>
              </a:buClr>
              <a:buFont typeface="Wingdings" panose="05000000000000000000" pitchFamily="2" charset="2"/>
              <a:buChar char="n"/>
            </a:pPr>
            <a:r>
              <a:rPr lang="zh-CN" b="1">
                <a:latin typeface="黑体" panose="02010609060101010101" charset="-122"/>
                <a:ea typeface="黑体" panose="02010609060101010101" charset="-122"/>
              </a:rPr>
              <a:t> 持续学习策略</a:t>
            </a:r>
            <a:endParaRPr lang="zh-CN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2"/>
          <p:cNvSpPr/>
          <p:nvPr/>
        </p:nvSpPr>
        <p:spPr>
          <a:xfrm>
            <a:off x="946785" y="1425575"/>
            <a:ext cx="3814445" cy="1667842"/>
          </a:xfrm>
          <a:prstGeom prst="rect">
            <a:avLst/>
          </a:prstGeom>
        </p:spPr>
        <p:txBody>
          <a:bodyPr wrap="square"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marL="0" lvl="0" indent="0">
              <a:buNone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动态采样回放：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71780" lvl="0" indent="-271780">
              <a:buFont typeface="Wingdings" panose="05000000000000000000" charset="0"/>
              <a:buChar char="Ø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对旧知识采取低频的复习机制</a:t>
            </a:r>
            <a:endParaRPr 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>
              <a:buNone/>
            </a:pP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伪数据生成： </a:t>
            </a: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  <a:p>
            <a:pPr marL="271780" lvl="0" indent="-271780">
              <a:buFont typeface="Wingdings" panose="05000000000000000000" charset="0"/>
              <a:buChar char="Ø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在没有旧数据的情况下通过生成伪数据方式完成回放</a:t>
            </a:r>
            <a:endParaRPr 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349885" lvl="0" indent="-349885">
              <a:buFont typeface="Wingdings" panose="05000000000000000000" charset="0"/>
              <a:buChar char="l"/>
            </a:pPr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155623" y="2992679"/>
            <a:ext cx="4084883" cy="145976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750388" y="5872722"/>
            <a:ext cx="1168787" cy="27305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pPr algn="ctr"/>
            <a:r>
              <a:rPr sz="1200" b="1">
                <a:solidFill>
                  <a:srgbClr val="FF0000"/>
                </a:solidFill>
              </a:rPr>
              <a:t>动态调整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27974" y="64"/>
            <a:ext cx="2712574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1pPr>
            <a:lvl2pPr marL="457200" lvl="1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2pPr>
            <a:lvl3pPr marL="914400" lvl="2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3pPr>
            <a:lvl4pPr marL="1371600" lvl="3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4pPr>
            <a:lvl5pPr marL="1828800" lvl="4" algn="l" defTabSz="91313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5pPr>
            <a:lvl6pPr marL="2286000" lvl="5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6pPr>
            <a:lvl7pPr marL="2743200" lvl="6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7pPr>
            <a:lvl8pPr marL="3200400" lvl="7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8pPr>
            <a:lvl9pPr marL="3657600" lvl="8" algn="l" defTabSz="914400">
              <a:lnSpc>
                <a:spcPct val="130000"/>
              </a:lnSpc>
              <a:defRPr sz="1800" kern="1200">
                <a:solidFill>
                  <a:schemeClr val="tx1"/>
                </a:solidFill>
                <a:latin typeface="Calibri" panose="020F0502020204030204"/>
                <a:ea typeface="微软雅黑" panose="020B0503020204020204" charset="-122"/>
              </a:defRPr>
            </a:lvl9pPr>
          </a:lstStyle>
          <a:p>
            <a:r>
              <a:rPr lang="zh-CN" sz="1600" b="1" i="0" strike="noStrike" spc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持续学习效果</a:t>
            </a:r>
            <a:endParaRPr lang="zh-CN" sz="1600" b="1" i="0" strike="noStrike" spc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>
            <a:normAutofit/>
          </a:bodyPr>
          <a:lstStyle/>
          <a:p>
            <a:pPr marL="0" indent="0"/>
            <a:r>
              <a:rPr lang="zh-CN" sz="36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不足之处</a:t>
            </a:r>
            <a:endParaRPr lang="zh-CN" sz="36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64" y="1403560"/>
            <a:ext cx="10515600" cy="4351338"/>
          </a:xfrm>
        </p:spPr>
        <p:txBody>
          <a:bodyPr>
            <a:normAutofit/>
          </a:bodyPr>
          <a:lstStyle/>
          <a:p>
            <a:r>
              <a:t>训练资源利用率低下，受限于fastmoe与fairseq官方不兼容</a:t>
            </a:r>
          </a:p>
          <a:p>
            <a:pPr>
              <a:buFont typeface="微软雅黑" panose="020B0503020204020204" charset="-122"/>
              <a:buChar char="•"/>
            </a:pPr>
            <a:r>
              <a:rPr sz="2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数据质量限制模型的性能，缺少真正的语言专家对数据进行合理评估</a:t>
            </a:r>
            <a:endParaRPr sz="2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87663" y="3429064"/>
            <a:ext cx="9764795" cy="292425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>
            <a:normAutofit/>
          </a:bodyPr>
          <a:lstStyle/>
          <a:p>
            <a:pPr marL="0" indent="0"/>
            <a:r>
              <a:rPr lang="zh-CN" sz="36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改进方向</a:t>
            </a:r>
            <a:endParaRPr lang="zh-CN" sz="36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731228" y="1629682"/>
            <a:ext cx="9622572" cy="4351338"/>
          </a:xfrm>
        </p:spPr>
        <p:txBody>
          <a:bodyPr>
            <a:normAutofit/>
          </a:bodyPr>
          <a:lstStyle/>
          <a:p>
            <a:pPr marL="544195" indent="-544195">
              <a:buAutoNum type="arabicPeriod"/>
            </a:pPr>
            <a:r>
              <a:t>可</a:t>
            </a:r>
            <a:r>
              <a:t>使用</a:t>
            </a:r>
            <a:r>
              <a:t>回译、构造伪平行数据等方式进行</a:t>
            </a:r>
            <a:r>
              <a:t>数据增强</a:t>
            </a:r>
          </a:p>
          <a:p>
            <a:pPr marL="544195" indent="-544195">
              <a:buAutoNum type="arabicPeriod"/>
            </a:pPr>
            <a:r>
              <a:t>训练过程可以引入单语数据，加强对语言的理解能力</a:t>
            </a:r>
          </a:p>
          <a:p>
            <a:pPr marL="544195" indent="-544195">
              <a:buAutoNum type="arabicPeriod"/>
            </a:pPr>
            <a:r>
              <a:t>继承</a:t>
            </a:r>
            <a:r>
              <a:t>多语言预训练模型（如XLM, mBert等）的知识</a:t>
            </a:r>
          </a:p>
          <a:p>
            <a:pPr marL="544195" indent="-544195">
              <a:buAutoNum type="arabicPeriod"/>
            </a:pPr>
            <a:r>
              <a:t>考虑one pass over的高效持续学习模式</a:t>
            </a:r>
          </a:p>
          <a:p>
            <a:pPr marL="544195" indent="-544195">
              <a:buAutoNum type="arabicPeriod"/>
            </a:pPr>
            <a:r>
              <a:t> 更充分的平行语料挖掘以及</a:t>
            </a:r>
            <a:r>
              <a:t>词表的可拓展性</a:t>
            </a:r>
          </a:p>
          <a:p>
            <a:pPr marL="544195" indent="-544195">
              <a:buAutoNum type="arabicPeriod"/>
            </a:pPr>
            <a:r>
              <a:t>更优的moe策略以及</a:t>
            </a:r>
            <a:r>
              <a:t>参数量更大的模型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662946" y="2164923"/>
            <a:ext cx="10866235" cy="2167289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buNone/>
            </a:pPr>
            <a:r>
              <a:rPr lang="zh-CN" sz="8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谢 谢 大 家</a:t>
            </a:r>
            <a:endParaRPr lang="zh-CN" sz="8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/>
          </p:nvPr>
        </p:nvSpPr>
        <p:spPr/>
        <p:txBody>
          <a:bodyPr/>
          <a:p>
            <a:r>
              <a:rPr lang="zh-CN" altLang="en-US"/>
              <a:t>涉及课题内容：略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/>
          <p:nvPr/>
        </p:nvSpPr>
        <p:spPr>
          <a:xfrm>
            <a:off x="1389063" y="165100"/>
            <a:ext cx="9787276" cy="523220"/>
          </a:xfrm>
          <a:prstGeom prst="rect">
            <a:avLst/>
          </a:prstGeom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 panose="020B0604020202020204"/>
                <a:ea typeface="黑体" panose="02010609060101010101" charset="-122"/>
              </a:defRPr>
            </a:lvl9pPr>
          </a:lstStyle>
          <a:p>
            <a:pPr defTabSz="913765">
              <a:spcBef>
                <a:spcPts val="0"/>
              </a:spcBef>
              <a:spcAft>
                <a:spcPts val="0"/>
              </a:spcAft>
            </a:pPr>
            <a:r>
              <a:rPr lang="zh-CN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以中文为核心“一带一路”多语言机器翻译研究现状</a:t>
            </a:r>
            <a:endParaRPr lang="zh-CN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表 5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2565" y="1116945"/>
            <a:ext cx="10797322" cy="5418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3054748" y="2690259"/>
            <a:ext cx="6082632" cy="132556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914400">
              <a:lnSpc>
                <a:spcPct val="13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ctr">
              <a:buNone/>
            </a:pPr>
            <a:r>
              <a:rPr sz="4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sz="4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挑战</a:t>
            </a:r>
            <a:r>
              <a:rPr sz="4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与技术路线</a:t>
            </a:r>
            <a:endParaRPr sz="4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64" y="245552"/>
            <a:ext cx="12192000" cy="60716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96713" y="5507026"/>
            <a:ext cx="1778000" cy="6413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r>
              <a:rPr sz="2800" b="1">
                <a:solidFill>
                  <a:srgbClr val="FF0000"/>
                </a:solidFill>
              </a:rPr>
              <a:t>6000+</a:t>
            </a:r>
            <a:endParaRPr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103531" y="822531"/>
            <a:ext cx="9889264" cy="5213066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54581" y="948945"/>
            <a:ext cx="10528590" cy="50838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58839" y="2164077"/>
            <a:ext cx="7713961" cy="15176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r>
              <a:rPr sz="7200">
                <a:solidFill>
                  <a:srgbClr val="FF0000"/>
                </a:solidFill>
              </a:rPr>
              <a:t>极 度 不 均 衡 ！</a:t>
            </a:r>
            <a:endParaRPr sz="7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sz="4000" b="1">
                <a:solidFill>
                  <a:srgbClr val="0070C0"/>
                </a:solidFill>
              </a:rPr>
              <a:t>如何应对语言数据分布不均衡？</a:t>
            </a:r>
            <a:endParaRPr sz="4000" b="1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768549" y="2197764"/>
            <a:ext cx="8468833" cy="2809617"/>
          </a:xfrm>
        </p:spPr>
        <p:txBody>
          <a:bodyPr>
            <a:normAutofit/>
          </a:bodyPr>
          <a:lstStyle/>
          <a:p>
            <a:pPr marL="544195" indent="-544195">
              <a:buAutoNum type="arabicPeriod"/>
            </a:pPr>
            <a:r>
              <a:t>广泛的预训练有助于提升下游任务的表现</a:t>
            </a:r>
          </a:p>
          <a:p>
            <a:pPr marL="544195" indent="-544195">
              <a:buAutoNum type="arabicPeriod"/>
            </a:pPr>
            <a:r>
              <a:t>多语言联合训练有助于提升稀疏语言翻译能力</a:t>
            </a:r>
          </a:p>
          <a:p>
            <a:pPr marL="544195" indent="-544195">
              <a:buAutoNum type="arabicPeriod"/>
            </a:pPr>
            <a:r>
              <a:t>大模型具有更好的样本和计算效率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96167" y="4502262"/>
            <a:ext cx="7735186" cy="11176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r>
              <a:rPr sz="3200">
                <a:solidFill>
                  <a:srgbClr val="FF0000"/>
                </a:solidFill>
              </a:rPr>
              <a:t>工程</a:t>
            </a:r>
            <a:r>
              <a:rPr sz="3200">
                <a:solidFill>
                  <a:srgbClr val="FF0000"/>
                </a:solidFill>
              </a:rPr>
              <a:t>思路：</a:t>
            </a:r>
            <a:endParaRPr sz="3200">
              <a:solidFill>
                <a:srgbClr val="FF0000"/>
              </a:solidFill>
            </a:endParaRPr>
          </a:p>
          <a:p>
            <a:r>
              <a:rPr sz="2000">
                <a:solidFill>
                  <a:srgbClr val="FF0000"/>
                </a:solidFill>
              </a:rPr>
              <a:t>在预训练模型的基础上做一个大型多语言联合训练的机器翻译模型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6167" y="1647109"/>
            <a:ext cx="3311198" cy="4826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lstStyle/>
          <a:p>
            <a:r>
              <a:rPr sz="2000">
                <a:solidFill>
                  <a:srgbClr val="FF0000"/>
                </a:solidFill>
              </a:rPr>
              <a:t>学术界普遍认为：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2729</Words>
  <Application>WPS 演示</Application>
  <PresentationFormat/>
  <Paragraphs>287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Wingdings</vt:lpstr>
      <vt:lpstr>Arial</vt:lpstr>
      <vt:lpstr>黑体</vt:lpstr>
      <vt:lpstr>Arial Black</vt:lpstr>
      <vt:lpstr>等线</vt:lpstr>
      <vt:lpstr>Arial Unicode MS</vt:lpstr>
      <vt:lpstr>Calibri</vt:lpstr>
      <vt:lpstr>-apple-system</vt:lpstr>
      <vt:lpstr>Segoe Print</vt:lpstr>
      <vt:lpstr>Office 主题​​</vt:lpstr>
      <vt:lpstr>基于稀疏激活与增量式预训练的多语机器翻译模型</vt:lpstr>
      <vt:lpstr>目录</vt:lpstr>
      <vt:lpstr>研究背景</vt:lpstr>
      <vt:lpstr>PowerPoint 演示文稿</vt:lpstr>
      <vt:lpstr>PowerPoint 演示文稿</vt:lpstr>
      <vt:lpstr>数据挑战与技术路线</vt:lpstr>
      <vt:lpstr>PowerPoint 演示文稿</vt:lpstr>
      <vt:lpstr>PowerPoint 演示文稿</vt:lpstr>
      <vt:lpstr>如何应对语言数据分布不均衡？</vt:lpstr>
      <vt:lpstr>技术路线</vt:lpstr>
      <vt:lpstr>M2M-100：支持100种语言的机器翻译模型</vt:lpstr>
      <vt:lpstr>PowerPoint 演示文稿</vt:lpstr>
      <vt:lpstr>M2M-100 优势</vt:lpstr>
      <vt:lpstr>混合专家技术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可持续学习方案</vt:lpstr>
      <vt:lpstr>PowerPoint 演示文稿</vt:lpstr>
      <vt:lpstr>PowerPoint 演示文稿</vt:lpstr>
      <vt:lpstr>PowerPoint 演示文稿</vt:lpstr>
      <vt:lpstr>可持续学习方案</vt:lpstr>
      <vt:lpstr>可持续学习</vt:lpstr>
      <vt:lpstr>持续学习方法</vt:lpstr>
      <vt:lpstr>PowerPoint 演示文稿</vt:lpstr>
      <vt:lpstr>不足之处</vt:lpstr>
      <vt:lpstr>改进方向</vt:lpstr>
      <vt:lpstr>谢 谢 大 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鹏程·通言基于稀疏激活与增量式预训练的多语机器翻译模型</dc:title>
  <dc:creator/>
  <cp:lastModifiedBy>我是大叔</cp:lastModifiedBy>
  <cp:revision>1</cp:revision>
  <dcterms:created xsi:type="dcterms:W3CDTF">2021-10-13T01:07:13Z</dcterms:created>
  <dcterms:modified xsi:type="dcterms:W3CDTF">2021-10-13T01:07:13Z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07C619388A0343FC8540B37BFB14875C</vt:lpwstr>
  </property>
  <property fmtid="{D5CDD505-2E9C-101B-9397-08002B2CF9AE}" pid="3" name="KSOProductBuildVer">
    <vt:lpwstr>2052-11.1.0.10938</vt:lpwstr>
  </property>
</Properties>
</file>